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7" r:id="rId2"/>
    <p:sldId id="317" r:id="rId3"/>
    <p:sldId id="318" r:id="rId4"/>
    <p:sldId id="258" r:id="rId5"/>
    <p:sldId id="259" r:id="rId6"/>
    <p:sldId id="30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01" r:id="rId18"/>
    <p:sldId id="270" r:id="rId19"/>
    <p:sldId id="271" r:id="rId20"/>
    <p:sldId id="272" r:id="rId21"/>
    <p:sldId id="273" r:id="rId22"/>
    <p:sldId id="274" r:id="rId23"/>
    <p:sldId id="275" r:id="rId24"/>
    <p:sldId id="303" r:id="rId25"/>
    <p:sldId id="302" r:id="rId26"/>
    <p:sldId id="276" r:id="rId27"/>
    <p:sldId id="277" r:id="rId28"/>
    <p:sldId id="304" r:id="rId29"/>
    <p:sldId id="278" r:id="rId30"/>
    <p:sldId id="279" r:id="rId31"/>
    <p:sldId id="305" r:id="rId32"/>
    <p:sldId id="280" r:id="rId33"/>
    <p:sldId id="281" r:id="rId34"/>
    <p:sldId id="306" r:id="rId35"/>
    <p:sldId id="308" r:id="rId36"/>
    <p:sldId id="307" r:id="rId37"/>
    <p:sldId id="282" r:id="rId38"/>
    <p:sldId id="309" r:id="rId39"/>
    <p:sldId id="283" r:id="rId40"/>
    <p:sldId id="310" r:id="rId41"/>
    <p:sldId id="284" r:id="rId42"/>
    <p:sldId id="285" r:id="rId43"/>
    <p:sldId id="286" r:id="rId44"/>
    <p:sldId id="287" r:id="rId45"/>
    <p:sldId id="311" r:id="rId46"/>
    <p:sldId id="288" r:id="rId47"/>
    <p:sldId id="289" r:id="rId48"/>
    <p:sldId id="290" r:id="rId49"/>
    <p:sldId id="291" r:id="rId50"/>
    <p:sldId id="312" r:id="rId51"/>
    <p:sldId id="292" r:id="rId52"/>
    <p:sldId id="293" r:id="rId53"/>
    <p:sldId id="313" r:id="rId54"/>
    <p:sldId id="314" r:id="rId55"/>
    <p:sldId id="294" r:id="rId56"/>
    <p:sldId id="295" r:id="rId57"/>
    <p:sldId id="315" r:id="rId58"/>
    <p:sldId id="296" r:id="rId59"/>
    <p:sldId id="316" r:id="rId60"/>
    <p:sldId id="297" r:id="rId61"/>
    <p:sldId id="298" r:id="rId62"/>
    <p:sldId id="29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C9F5C-61B8-4310-969C-E551E7CB6445}" type="datetimeFigureOut">
              <a:rPr lang="pt-BR" smtClean="0"/>
              <a:t>19/03/2020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2653D-ADDD-43E0-A7AA-B33225A0C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25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653D-ADDD-43E0-A7AA-B33225A0C3D9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83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653D-ADDD-43E0-A7AA-B33225A0C3D9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00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183B-E9FB-4CC2-90E7-AEEE481DA5C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D23C-A3F8-4E4C-87D2-E1683CC095C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62FD-27C7-469D-A445-7094844F9851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FDCA-FFEE-4A63-AA32-BC7105DC0C9E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9120-4905-4C1D-A4A6-193522AF672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5106-30FA-4F21-88AA-2C074652C82E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DE5F-1F80-4F5F-8B27-96B61C651D5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77B3-5E9F-4217-980C-A4FD73A35A00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5D66-43C2-479A-9FF1-C1A7384E953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883D-3DC0-4D69-8A4A-CFF7EFB83B7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AB13-8750-4D44-934E-A29A2748B94D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1CA7-80D6-4615-B086-AB3CAD0C920C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78BFF-FD5B-457B-8B99-B3BC5F2C8C8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0086" y="139482"/>
            <a:ext cx="3528392" cy="132343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DANIEL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1412776"/>
            <a:ext cx="3577261" cy="92333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CAPÍTULO 6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49778" y="3075925"/>
            <a:ext cx="4230734" cy="2585323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pt-BR" sz="5400" b="1" dirty="0">
              <a:ln w="11430"/>
              <a:solidFill>
                <a:srgbClr val="F79646">
                  <a:lumMod val="60000"/>
                  <a:lumOff val="4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t-BR" sz="5400" b="1" dirty="0">
                <a:ln w="11430"/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Cova dos Leões</a:t>
            </a:r>
          </a:p>
        </p:txBody>
      </p:sp>
      <p:pic>
        <p:nvPicPr>
          <p:cNvPr id="13" name="Picture 12" descr="daniel-na-cova-dos-leo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4509767" cy="36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Essa autoridade constituinte, sem dúvida, foi o rei do Império Persa, ao qual Dario estava submisso. Terceiro, a declaração de Daniel 5:31, "</a:t>
            </a:r>
            <a:r>
              <a:rPr lang="pt-BR" i="1" dirty="0" smtClean="0"/>
              <a:t>E Dario, o medo, ocupou o reino</a:t>
            </a:r>
            <a:r>
              <a:rPr lang="pt-BR" dirty="0" smtClean="0"/>
              <a:t>", também sustenta esta posição. Quando Ciro deixou a cidade de Babilônia, dentro de um ano depois que foi </a:t>
            </a:r>
            <a:r>
              <a:rPr lang="pt-BR" dirty="0" smtClean="0"/>
              <a:t>conquistada, </a:t>
            </a:r>
            <a:r>
              <a:rPr lang="pt-BR" dirty="0" smtClean="0"/>
              <a:t>ele fez </a:t>
            </a:r>
            <a:r>
              <a:rPr lang="pt-BR" dirty="0" err="1" smtClean="0"/>
              <a:t>Gubaru</a:t>
            </a:r>
            <a:r>
              <a:rPr lang="pt-BR" dirty="0" smtClean="0"/>
              <a:t> </a:t>
            </a:r>
            <a:r>
              <a:rPr lang="pt-BR" i="1" dirty="0" smtClean="0"/>
              <a:t>de </a:t>
            </a:r>
            <a:r>
              <a:rPr lang="pt-BR" i="1" dirty="0" smtClean="0"/>
              <a:t>fato</a:t>
            </a:r>
            <a:r>
              <a:rPr lang="pt-BR" dirty="0" smtClean="0"/>
              <a:t> </a:t>
            </a:r>
            <a:r>
              <a:rPr lang="pt-BR" dirty="0" smtClean="0"/>
              <a:t>rei sobre Babilônia. Provavelmente o comandante das tropas de Ciro, rei da Pérsia, passou a administrar a província até que Ciro assumisse o governo formalmente.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10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O nome “</a:t>
            </a:r>
            <a:r>
              <a:rPr lang="pt-BR" i="1" dirty="0" smtClean="0"/>
              <a:t>Dario</a:t>
            </a:r>
            <a:r>
              <a:rPr lang="pt-BR" dirty="0" smtClean="0"/>
              <a:t>” pode ser um título, significando “segurador do cetro”. Se não foi um </a:t>
            </a:r>
            <a:r>
              <a:rPr lang="pt-BR" dirty="0" smtClean="0"/>
              <a:t>título, </a:t>
            </a:r>
            <a:r>
              <a:rPr lang="pt-BR" dirty="0" smtClean="0"/>
              <a:t>era um segundo nome, que era bem comum naqueles dias.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Para exercer um melhor controle, e, ao que parece, também para uma melhor eficiência na cobrança de impostos, Dario resolveu dividir a Babilônia em 120 presidentes ou territórios. A palavra presidentes (“</a:t>
            </a:r>
            <a:r>
              <a:rPr lang="pt-BR" dirty="0" err="1" smtClean="0"/>
              <a:t>sátrapas</a:t>
            </a:r>
            <a:r>
              <a:rPr lang="pt-BR" dirty="0" smtClean="0"/>
              <a:t>”) significa “protetores do reino”. Três </a:t>
            </a:r>
            <a:r>
              <a:rPr lang="pt-BR" dirty="0" err="1" smtClean="0"/>
              <a:t>principes</a:t>
            </a:r>
            <a:r>
              <a:rPr lang="pt-BR" dirty="0" smtClean="0"/>
              <a:t> </a:t>
            </a:r>
            <a:r>
              <a:rPr lang="pt-BR" dirty="0" smtClean="0"/>
              <a:t>(“cabeças” ou “chefes”), que formavam uma espécie de tribunal de contas, foram estabelecidos sobre os 120 </a:t>
            </a:r>
            <a:r>
              <a:rPr lang="pt-BR" dirty="0" err="1" smtClean="0"/>
              <a:t>sátrapas</a:t>
            </a:r>
            <a:r>
              <a:rPr lang="pt-BR" dirty="0" smtClean="0"/>
              <a:t>. Cada </a:t>
            </a:r>
            <a:r>
              <a:rPr lang="pt-BR" dirty="0" err="1" smtClean="0"/>
              <a:t>principe</a:t>
            </a:r>
            <a:r>
              <a:rPr lang="pt-BR" dirty="0" smtClean="0"/>
              <a:t> </a:t>
            </a:r>
            <a:r>
              <a:rPr lang="pt-BR" dirty="0" smtClean="0"/>
              <a:t>tinha sob sua regência cerca de "40 </a:t>
            </a:r>
            <a:r>
              <a:rPr lang="pt-BR" dirty="0" err="1" smtClean="0"/>
              <a:t>sátrapas</a:t>
            </a:r>
            <a:r>
              <a:rPr lang="pt-BR" dirty="0" smtClean="0"/>
              <a:t>" e Daniel era um deles naquela corte.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A finalidade desse tribunal era evitar que os cofres do império fossem lesados, Como se deduz, a corrupção entre funcionários governamen­tais é um problema muito antigo.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</a:pPr>
            <a:r>
              <a:rPr lang="pt-BR" dirty="0" smtClean="0"/>
              <a:t>	Daniel, agora </a:t>
            </a:r>
            <a:r>
              <a:rPr lang="pt-BR" dirty="0" smtClean="0"/>
              <a:t>com mais de </a:t>
            </a:r>
            <a:r>
              <a:rPr lang="pt-BR" dirty="0" smtClean="0"/>
              <a:t>80 anos de idade, mais uma vez foi </a:t>
            </a:r>
            <a:r>
              <a:rPr lang="pt-BR" dirty="0" smtClean="0"/>
              <a:t>dada a ele </a:t>
            </a:r>
            <a:r>
              <a:rPr lang="pt-BR" dirty="0" smtClean="0"/>
              <a:t>uma posição </a:t>
            </a:r>
            <a:r>
              <a:rPr lang="pt-BR" dirty="0" smtClean="0"/>
              <a:t>alta </a:t>
            </a:r>
            <a:r>
              <a:rPr lang="pt-BR" dirty="0" smtClean="0"/>
              <a:t>no governo. Deve ser notado que era a pratica de </a:t>
            </a:r>
            <a:r>
              <a:rPr lang="pt-BR" dirty="0" smtClean="0"/>
              <a:t>Ciro, </a:t>
            </a:r>
            <a:r>
              <a:rPr lang="pt-BR" dirty="0" smtClean="0"/>
              <a:t>mostrar </a:t>
            </a:r>
            <a:r>
              <a:rPr lang="pt-BR" dirty="0" smtClean="0"/>
              <a:t>muita </a:t>
            </a:r>
            <a:r>
              <a:rPr lang="pt-BR" dirty="0" smtClean="0"/>
              <a:t>tolerância com os lidares dos países conquistados. Talvez Deus </a:t>
            </a:r>
            <a:r>
              <a:rPr lang="pt-BR" dirty="0" smtClean="0"/>
              <a:t>queria que </a:t>
            </a:r>
            <a:r>
              <a:rPr lang="pt-BR" dirty="0" smtClean="0"/>
              <a:t>Daniel </a:t>
            </a:r>
            <a:r>
              <a:rPr lang="pt-BR" dirty="0" smtClean="0"/>
              <a:t>estivesse numa </a:t>
            </a:r>
            <a:r>
              <a:rPr lang="pt-BR" dirty="0" smtClean="0"/>
              <a:t>posição de influencia para conseguir </a:t>
            </a:r>
            <a:r>
              <a:rPr lang="pt-BR" dirty="0" smtClean="0"/>
              <a:t>a volta </a:t>
            </a:r>
            <a:r>
              <a:rPr lang="pt-BR" dirty="0" smtClean="0"/>
              <a:t>dos judeus para Judá. O decreto assinado por Ciro é fora do comum por causa dos privilégios que os judeus receberam. Talvez Daniel tinha uma parte no escrito do mesmo. A volta dos judeus foi </a:t>
            </a:r>
            <a:r>
              <a:rPr lang="pt-BR" dirty="0" smtClean="0"/>
              <a:t>feita </a:t>
            </a:r>
            <a:r>
              <a:rPr lang="pt-BR" dirty="0" smtClean="0"/>
              <a:t>no primeiro ano de Ciro, 538/537 A.C., (II Crôn. 36.22-23 e Esdras 1.1-2), que indica que este capítulo aconteceu </a:t>
            </a:r>
            <a:r>
              <a:rPr lang="pt-BR" dirty="0" smtClean="0"/>
              <a:t>alguns </a:t>
            </a:r>
            <a:r>
              <a:rPr lang="pt-BR" dirty="0" smtClean="0"/>
              <a:t>meses depois.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	Como Daniel foi cuidadoso no desempenho das suas funções! A frase “</a:t>
            </a:r>
            <a:r>
              <a:rPr lang="pt-BR" i="1" dirty="0" smtClean="0"/>
              <a:t>Daniel se distinguiu destes</a:t>
            </a:r>
            <a:r>
              <a:rPr lang="pt-BR" dirty="0" smtClean="0"/>
              <a:t>” no hebraico indica uma continuidade de ação. Daniel estava regularmente </a:t>
            </a:r>
            <a:r>
              <a:rPr lang="pt-BR" dirty="0" smtClean="0"/>
              <a:t>distinguindo-se </a:t>
            </a:r>
            <a:r>
              <a:rPr lang="pt-BR" dirty="0" smtClean="0"/>
              <a:t>sobre os outros dois presidentes. Ele não era somente piedoso e fervoroso na sua vida espiritual, mas também zeloso e consciencioso no seu trabalho secular. Por isso, o rei </a:t>
            </a:r>
            <a:r>
              <a:rPr lang="pt-BR" dirty="0" smtClean="0"/>
              <a:t>o queria </a:t>
            </a:r>
            <a:r>
              <a:rPr lang="pt-BR" dirty="0" err="1" smtClean="0"/>
              <a:t>destcar</a:t>
            </a:r>
            <a:r>
              <a:rPr lang="pt-BR" dirty="0" smtClean="0"/>
              <a:t> sobre </a:t>
            </a:r>
            <a:r>
              <a:rPr lang="pt-BR" dirty="0" smtClean="0"/>
              <a:t>todos os príncipes e </a:t>
            </a:r>
            <a:r>
              <a:rPr lang="pt-BR" dirty="0" err="1" smtClean="0"/>
              <a:t>sátrapas</a:t>
            </a:r>
            <a:r>
              <a:rPr lang="pt-BR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r>
              <a:rPr lang="pt-BR" dirty="0" smtClean="0"/>
              <a:t>	a.  A Busca Para Uma Ocasião Contra Daniel (6:4-5)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endParaRPr lang="pt-BR" dirty="0" smtClean="0"/>
          </a:p>
          <a:p>
            <a:pPr>
              <a:buNone/>
            </a:pPr>
            <a:r>
              <a:rPr lang="pt-BR" i="1" dirty="0" smtClean="0"/>
              <a:t>4 </a:t>
            </a:r>
            <a:r>
              <a:rPr lang="pt-BR" i="1" dirty="0"/>
              <a:t>Então os presidentes e os príncipes procuravam achar ocasião contra Daniel a respeito do reino; mas não podiam achar ocasião ou culpa alguma; porque ele era fiel, e não se achava nele nenhum erro nem culpa. 5 Então estes homens disseram: Nunca acharemos ocasião alguma contra este Daniel, se não a acharmos contra ele na lei do seu Deus</a:t>
            </a:r>
            <a:r>
              <a:rPr lang="pt-BR" i="1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r>
              <a:rPr lang="pt-BR" dirty="0" smtClean="0"/>
              <a:t>	a.  A Busca Para Uma Ocasião Contra Daniel (6:4-5)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A intenção do rei de promover a Daniel para um posto de maior poder no governo suscitou a inveja dos outros. Desde que a palavra “</a:t>
            </a:r>
            <a:r>
              <a:rPr lang="pt-BR" i="1" dirty="0" smtClean="0"/>
              <a:t>presidentes</a:t>
            </a:r>
            <a:r>
              <a:rPr lang="pt-BR" dirty="0" smtClean="0"/>
              <a:t>” está no plural, mostra que os outros dois presidentes </a:t>
            </a:r>
            <a:r>
              <a:rPr lang="pt-BR" dirty="0" smtClean="0"/>
              <a:t>estavam </a:t>
            </a:r>
            <a:r>
              <a:rPr lang="pt-BR" dirty="0" smtClean="0"/>
              <a:t>contra Daniel. Também desde que a palavra “</a:t>
            </a:r>
            <a:r>
              <a:rPr lang="pt-BR" i="1" dirty="0" err="1" smtClean="0"/>
              <a:t>sátrapas</a:t>
            </a:r>
            <a:r>
              <a:rPr lang="pt-BR" dirty="0" smtClean="0"/>
              <a:t>” mostra que </a:t>
            </a:r>
            <a:r>
              <a:rPr lang="pt-BR" dirty="0" err="1" smtClean="0"/>
              <a:t>varios</a:t>
            </a:r>
            <a:r>
              <a:rPr lang="pt-BR" dirty="0" smtClean="0"/>
              <a:t> </a:t>
            </a:r>
            <a:r>
              <a:rPr lang="pt-BR" dirty="0" smtClean="0"/>
              <a:t>deles fizerem parte </a:t>
            </a:r>
            <a:r>
              <a:rPr lang="pt-BR" dirty="0" smtClean="0"/>
              <a:t>desta </a:t>
            </a:r>
            <a:r>
              <a:rPr lang="pt-BR" dirty="0" smtClean="0"/>
              <a:t>conspiração, mas não </a:t>
            </a:r>
            <a:r>
              <a:rPr lang="pt-BR" dirty="0" smtClean="0"/>
              <a:t>eram todos, </a:t>
            </a:r>
            <a:r>
              <a:rPr lang="pt-BR" dirty="0" smtClean="0"/>
              <a:t>porque </a:t>
            </a:r>
            <a:r>
              <a:rPr lang="pt-BR" dirty="0" smtClean="0"/>
              <a:t>estavam espalhados </a:t>
            </a:r>
            <a:r>
              <a:rPr lang="pt-BR" dirty="0" smtClean="0"/>
              <a:t>no reino.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r>
              <a:rPr lang="pt-BR" dirty="0" smtClean="0"/>
              <a:t>	a.  A Busca Para Uma Ocasião Contra Daniel (6:4-5)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Provavelmente somente os </a:t>
            </a:r>
            <a:r>
              <a:rPr lang="pt-BR" dirty="0" err="1" smtClean="0"/>
              <a:t>sátrapas</a:t>
            </a:r>
            <a:r>
              <a:rPr lang="pt-BR" dirty="0" smtClean="0"/>
              <a:t> que moravam na cidade ou bem perto fizeram parte nisto. Eles seriam passados para trás e um estrangeiro teria poder sobre eles. O espírito de inveja é, sem dúvida alguma, um espírito destruidor. Talvez fosse também temor, pois eles sabiam que era um homem honesto e não toleraria pessoas desonestas na administração.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r>
              <a:rPr lang="pt-BR" dirty="0" smtClean="0"/>
              <a:t>	a.  A Busca Para Uma Ocasião Contra Daniel (6:4-5)</a:t>
            </a:r>
          </a:p>
          <a:p>
            <a:pPr>
              <a:buNone/>
            </a:pPr>
            <a:r>
              <a:rPr lang="pt-BR" dirty="0" smtClean="0"/>
              <a:t>	Eles sabiam que seriam fiscalizados por Daniel e que ele exigiria a maior exatidão possível no desempenho das funções de cada um. Eles não podiam achar nenhuma “</a:t>
            </a:r>
            <a:r>
              <a:rPr lang="pt-BR" i="1" dirty="0" smtClean="0"/>
              <a:t>ocasião</a:t>
            </a:r>
            <a:r>
              <a:rPr lang="pt-BR" dirty="0" smtClean="0"/>
              <a:t>” (pretexto ou causa de queixar) ou “</a:t>
            </a:r>
            <a:r>
              <a:rPr lang="pt-BR" i="1" dirty="0" smtClean="0"/>
              <a:t>culpa</a:t>
            </a:r>
            <a:r>
              <a:rPr lang="pt-BR" dirty="0" smtClean="0"/>
              <a:t>” (“falta” ou “corrupção”). Daniel era um homem de honestidade e confiança. </a:t>
            </a:r>
            <a:r>
              <a:rPr lang="pt-BR" dirty="0" smtClean="0"/>
              <a:t>Mas, eles </a:t>
            </a:r>
            <a:r>
              <a:rPr lang="pt-BR" dirty="0" smtClean="0"/>
              <a:t>sendo desonestos, </a:t>
            </a:r>
            <a:r>
              <a:rPr lang="pt-BR" dirty="0" smtClean="0"/>
              <a:t>era fácil para ganhar </a:t>
            </a:r>
            <a:r>
              <a:rPr lang="pt-BR" dirty="0" smtClean="0"/>
              <a:t>a maioria de seu lucro através de meios ilícitos.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19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101600" y="862013"/>
          <a:ext cx="8942388" cy="513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o" r:id="rId3" imgW="8941880" imgH="5135495" progId="Word.Document.12">
                  <p:embed/>
                </p:oleObj>
              </mc:Choice>
              <mc:Fallback>
                <p:oleObj name="Documento" r:id="rId3" imgW="8941880" imgH="5135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600" y="862013"/>
                        <a:ext cx="8942388" cy="513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8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r>
              <a:rPr lang="pt-BR" dirty="0" smtClean="0"/>
              <a:t>	a.  A Busca Para Uma Ocasião Contra Daniel (6:4-5)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Se Daniel </a:t>
            </a:r>
            <a:r>
              <a:rPr lang="pt-BR" dirty="0" smtClean="0"/>
              <a:t>fosse </a:t>
            </a:r>
            <a:r>
              <a:rPr lang="pt-BR" dirty="0" smtClean="0"/>
              <a:t>colocado acima </a:t>
            </a:r>
            <a:r>
              <a:rPr lang="pt-BR" dirty="0" smtClean="0"/>
              <a:t>deles, uma </a:t>
            </a:r>
            <a:r>
              <a:rPr lang="pt-BR" dirty="0" smtClean="0"/>
              <a:t>grande parte do seu lucro seria grande­mente prejudicado.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20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r>
              <a:rPr lang="pt-BR" dirty="0" smtClean="0"/>
              <a:t>	a.  A Busca Para Uma Ocasião Contra Daniel (6:4-5)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Desde que não podiam atacar seu comportamento publico e </a:t>
            </a:r>
            <a:r>
              <a:rPr lang="pt-BR" dirty="0" smtClean="0"/>
              <a:t>serviço</a:t>
            </a:r>
            <a:r>
              <a:rPr lang="pt-BR" dirty="0" smtClean="0"/>
              <a:t>, foi decidido achar alguma coisa na sua religião que </a:t>
            </a:r>
            <a:r>
              <a:rPr lang="pt-BR" dirty="0" smtClean="0"/>
              <a:t>pudesse ajudá-los. </a:t>
            </a:r>
            <a:r>
              <a:rPr lang="pt-BR" dirty="0" smtClean="0"/>
              <a:t>Isto mostra duas coisas </a:t>
            </a:r>
            <a:r>
              <a:rPr lang="pt-BR" dirty="0" smtClean="0"/>
              <a:t>de </a:t>
            </a:r>
            <a:r>
              <a:rPr lang="pt-BR" dirty="0" smtClean="0"/>
              <a:t>Daniel. Primeiro, </a:t>
            </a:r>
            <a:r>
              <a:rPr lang="pt-BR" dirty="0" smtClean="0"/>
              <a:t>eles conheciam seu </a:t>
            </a:r>
            <a:r>
              <a:rPr lang="pt-BR" dirty="0" smtClean="0"/>
              <a:t>comportamento religioso. Daniel não </a:t>
            </a:r>
            <a:r>
              <a:rPr lang="pt-BR" dirty="0" smtClean="0"/>
              <a:t>manteve </a:t>
            </a:r>
            <a:r>
              <a:rPr lang="pt-BR" dirty="0" smtClean="0"/>
              <a:t>suas convicções </a:t>
            </a:r>
            <a:r>
              <a:rPr lang="pt-BR" dirty="0" smtClean="0"/>
              <a:t>religiosas </a:t>
            </a:r>
            <a:r>
              <a:rPr lang="pt-BR" dirty="0" smtClean="0"/>
              <a:t>em segredo.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r>
              <a:rPr lang="pt-BR" dirty="0" smtClean="0"/>
              <a:t>	a.  A Busca Para Uma Ocasião Contra Daniel (6:4-5)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Segundo, eles </a:t>
            </a:r>
            <a:r>
              <a:rPr lang="pt-BR" dirty="0" smtClean="0"/>
              <a:t>acreditavam </a:t>
            </a:r>
            <a:r>
              <a:rPr lang="pt-BR" dirty="0" smtClean="0"/>
              <a:t>que </a:t>
            </a:r>
            <a:r>
              <a:rPr lang="pt-BR" dirty="0" smtClean="0"/>
              <a:t>Daniel não </a:t>
            </a:r>
            <a:r>
              <a:rPr lang="pt-BR" dirty="0" smtClean="0"/>
              <a:t>mudaria seu comportamento ou crença </a:t>
            </a:r>
            <a:r>
              <a:rPr lang="pt-BR" dirty="0" smtClean="0"/>
              <a:t>por </a:t>
            </a:r>
            <a:r>
              <a:rPr lang="pt-BR" dirty="0" smtClean="0"/>
              <a:t>nada. Daniel mostrou para os outros que </a:t>
            </a:r>
            <a:r>
              <a:rPr lang="pt-BR" dirty="0" smtClean="0"/>
              <a:t>o seu </a:t>
            </a:r>
            <a:r>
              <a:rPr lang="pt-BR" dirty="0" smtClean="0"/>
              <a:t>Deus era a coisa mais importante no mundo, mais importante do que a sua vida.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r>
              <a:rPr lang="pt-BR" dirty="0" smtClean="0"/>
              <a:t>	a.  A Busca Para Uma Ocasião Contra Daniel (6:4-5)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</a:t>
            </a:r>
            <a:r>
              <a:rPr lang="pt-BR" dirty="0" smtClean="0"/>
              <a:t>O </a:t>
            </a:r>
            <a:r>
              <a:rPr lang="pt-BR" dirty="0" smtClean="0"/>
              <a:t>Pedido Para Dario Fazer Um Decreto (6:6-8)</a:t>
            </a:r>
          </a:p>
          <a:p>
            <a:pPr>
              <a:buNone/>
              <a:tabLst>
                <a:tab pos="1162050" algn="l"/>
              </a:tabLst>
            </a:pPr>
            <a:endParaRPr lang="pt-BR" sz="1200" dirty="0" smtClean="0"/>
          </a:p>
          <a:p>
            <a:pPr>
              <a:buNone/>
            </a:pPr>
            <a:r>
              <a:rPr lang="pt-BR" sz="2300" i="1" dirty="0" smtClean="0"/>
              <a:t>6 </a:t>
            </a:r>
            <a:r>
              <a:rPr lang="pt-BR" sz="2300" i="1" dirty="0"/>
              <a:t>Então estes presidentes e príncipes foram juntos ao rei, e disseram-lhe assim: Ó rei Dario, vive para sempre! 7 Todos os presidentes do reino, os capitães e príncipes, conselheiros e governadores, concordaram em promulgar um edito real e confirmar a proibição que qualquer que, por espaço de trinta dias, fizer uma petição a qualquer deus, ou a qualquer homem, e não a ti, ó rei, seja lançado na cova dos leões. </a:t>
            </a:r>
            <a:endParaRPr lang="pt-BR" sz="23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r>
              <a:rPr lang="pt-BR" dirty="0" smtClean="0"/>
              <a:t>	a.  A Busca Para Uma Ocasião Contra Daniel (6:4-5)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</a:t>
            </a:r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 smtClean="0"/>
              <a:t>Pedido Para Dario Fazer Um Decreto (6:6-8)</a:t>
            </a:r>
          </a:p>
          <a:p>
            <a:pPr>
              <a:buNone/>
              <a:tabLst>
                <a:tab pos="1162050" algn="l"/>
              </a:tabLst>
            </a:pPr>
            <a:endParaRPr lang="pt-BR" sz="1200" dirty="0" smtClean="0"/>
          </a:p>
          <a:p>
            <a:pPr>
              <a:buNone/>
            </a:pPr>
            <a:r>
              <a:rPr lang="pt-BR" sz="2300" i="1" dirty="0" smtClean="0"/>
              <a:t>8 </a:t>
            </a:r>
            <a:r>
              <a:rPr lang="pt-BR" sz="2300" i="1" dirty="0"/>
              <a:t>Agora, pois, ó rei, confirma a proibição, e assina o edito, para que não seja mudado, conforme a lei dos medos e dos persas, que não se pode revogar.</a:t>
            </a:r>
            <a:endParaRPr lang="pt-BR" sz="23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27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r>
              <a:rPr lang="pt-BR" dirty="0" smtClean="0"/>
              <a:t>	a.  A Busca Para Uma Ocasião Contra Daniel (6:4-5)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</a:t>
            </a:r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 smtClean="0"/>
              <a:t>Pedido Para Dario Fazer Um Decreto (6:6-8)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"</a:t>
            </a:r>
            <a:r>
              <a:rPr lang="pt-BR" i="1" dirty="0" smtClean="0"/>
              <a:t>Todos os príncipes do reino...tomaram conselho a fim de estabelecerem um edito real</a:t>
            </a:r>
            <a:r>
              <a:rPr lang="pt-BR" dirty="0" smtClean="0"/>
              <a:t>" - </a:t>
            </a:r>
            <a:r>
              <a:rPr lang="pt-BR" dirty="0" smtClean="0"/>
              <a:t>Esta </a:t>
            </a:r>
            <a:r>
              <a:rPr lang="pt-BR" dirty="0" smtClean="0"/>
              <a:t>afirmação era verdadeira? De jeito nenhum. Daniel nem sequer fora consulta­do. E nem podia ter sido, pois o decreto visava tão </a:t>
            </a:r>
            <a:r>
              <a:rPr lang="pt-BR" dirty="0" smtClean="0"/>
              <a:t>somente </a:t>
            </a:r>
            <a:r>
              <a:rPr lang="pt-BR" dirty="0" smtClean="0"/>
              <a:t>gerar um conflito entre ele e o rei.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1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r>
              <a:rPr lang="pt-BR" dirty="0" smtClean="0"/>
              <a:t>	a.  A Busca Para Uma Ocasião Contra Daniel (6:4-5)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</a:t>
            </a:r>
            <a:r>
              <a:rPr lang="pt-BR" dirty="0" smtClean="0"/>
              <a:t>O </a:t>
            </a:r>
            <a:r>
              <a:rPr lang="pt-BR" dirty="0" smtClean="0"/>
              <a:t>Pedido Para Dario Fazer Um Decreto (6:6-8)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A última parte do pedido - para que o rei confirmasse o decreto - seria a segurança de que não poderia ser mudado. Quando os decretos persas e medos eram confirmados e assinados pelo rei, tornavam-se </a:t>
            </a:r>
            <a:r>
              <a:rPr lang="pt-BR" dirty="0" smtClean="0"/>
              <a:t>irrevogáveis</a:t>
            </a:r>
            <a:r>
              <a:rPr lang="pt-BR" dirty="0" smtClean="0"/>
              <a:t>. Veja também Ester 1.19 e 8.8 para mais referências sobre </a:t>
            </a:r>
            <a:r>
              <a:rPr lang="pt-BR" dirty="0" smtClean="0"/>
              <a:t>este </a:t>
            </a:r>
            <a:r>
              <a:rPr lang="pt-BR" dirty="0" smtClean="0"/>
              <a:t>tipo de lei que não podia ser mudada.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r>
              <a:rPr lang="pt-BR" dirty="0" smtClean="0"/>
              <a:t>	a.  A Busca Para Uma Ocasião Contra Daniel (6:4-5)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</a:t>
            </a:r>
            <a:r>
              <a:rPr lang="pt-BR" dirty="0" smtClean="0"/>
              <a:t>O </a:t>
            </a:r>
            <a:r>
              <a:rPr lang="pt-BR" dirty="0" smtClean="0"/>
              <a:t>Pedido Para Dario Fazer Um Decreto (6:6-8)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c.  </a:t>
            </a:r>
            <a:r>
              <a:rPr lang="pt-BR" dirty="0" smtClean="0"/>
              <a:t>O Selo </a:t>
            </a:r>
            <a:r>
              <a:rPr lang="pt-BR" dirty="0" smtClean="0"/>
              <a:t>do Decreto (6:9)</a:t>
            </a:r>
          </a:p>
          <a:p>
            <a:pPr>
              <a:buNone/>
              <a:tabLst>
                <a:tab pos="116205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</a:t>
            </a:r>
            <a:r>
              <a:rPr lang="pt-BR" i="1" dirty="0"/>
              <a:t>9 Por esta razão o rei Dario assinou o edito e a proibição.</a:t>
            </a:r>
            <a:endParaRPr lang="pt-B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r>
              <a:rPr lang="pt-BR" dirty="0" smtClean="0"/>
              <a:t>	a.  A Busca Para Uma Ocasião Contra Daniel (6:4-5)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</a:t>
            </a:r>
            <a:r>
              <a:rPr lang="pt-BR" dirty="0" smtClean="0"/>
              <a:t>O </a:t>
            </a:r>
            <a:r>
              <a:rPr lang="pt-BR" dirty="0" smtClean="0"/>
              <a:t>Pedido Para Dario Fazer Um Decreto (6:6-8)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c.  </a:t>
            </a:r>
            <a:r>
              <a:rPr lang="pt-BR" dirty="0" smtClean="0"/>
              <a:t>O Selo </a:t>
            </a:r>
            <a:r>
              <a:rPr lang="pt-BR" dirty="0" smtClean="0"/>
              <a:t>do Decreto (6:9)</a:t>
            </a:r>
          </a:p>
          <a:p>
            <a:pPr>
              <a:buNone/>
            </a:pPr>
            <a:r>
              <a:rPr lang="pt-BR" dirty="0" smtClean="0"/>
              <a:t>	São capazes de imaginar como </a:t>
            </a:r>
            <a:r>
              <a:rPr lang="pt-BR" dirty="0" smtClean="0"/>
              <a:t>eles fizeram</a:t>
            </a:r>
            <a:r>
              <a:rPr lang="pt-BR" dirty="0" smtClean="0"/>
              <a:t>, elogiando-o exageradamente para fazê-lo crer que realmente desejavam honrá-lo! </a:t>
            </a:r>
            <a:r>
              <a:rPr lang="pt-BR" dirty="0" smtClean="0"/>
              <a:t>Depois, </a:t>
            </a:r>
            <a:r>
              <a:rPr lang="pt-BR" dirty="0" smtClean="0"/>
              <a:t>apresentaram o pedido de </a:t>
            </a:r>
            <a:r>
              <a:rPr lang="pt-BR" dirty="0" smtClean="0"/>
              <a:t>forma </a:t>
            </a:r>
            <a:r>
              <a:rPr lang="pt-BR" dirty="0" smtClean="0"/>
              <a:t>mentirosa, declarando que todos os presidentes, governadores, príncipes, conselheiros e prefeitos desejavam que o decerto proposto fosse assinado.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03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 marL="1519238" indent="-1519238">
              <a:buNone/>
              <a:tabLst>
                <a:tab pos="1162050" algn="l"/>
                <a:tab pos="1519238" algn="l"/>
              </a:tabLst>
            </a:pPr>
            <a:r>
              <a:rPr lang="pt-BR" dirty="0" smtClean="0"/>
              <a:t>	a.  A Busca Para Uma Ocasião Contra Daniel (6:4-5)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</a:t>
            </a:r>
            <a:r>
              <a:rPr lang="pt-BR" dirty="0" smtClean="0"/>
              <a:t>O </a:t>
            </a:r>
            <a:r>
              <a:rPr lang="pt-BR" dirty="0" smtClean="0"/>
              <a:t>Pedido Para Dario Fazer Um Decreto (6:6-8)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c.  </a:t>
            </a:r>
            <a:r>
              <a:rPr lang="pt-BR" dirty="0" smtClean="0"/>
              <a:t>O Selo </a:t>
            </a:r>
            <a:r>
              <a:rPr lang="pt-BR" dirty="0" smtClean="0"/>
              <a:t>do Decreto (6:9)</a:t>
            </a:r>
          </a:p>
          <a:p>
            <a:pPr>
              <a:buNone/>
            </a:pPr>
            <a:r>
              <a:rPr lang="pt-BR" dirty="0" smtClean="0"/>
              <a:t>	O rei Dario, segundo nos parece, assinou aquele edito para </a:t>
            </a:r>
            <a:r>
              <a:rPr lang="pt-BR" dirty="0" smtClean="0"/>
              <a:t>beneficiar </a:t>
            </a:r>
            <a:r>
              <a:rPr lang="pt-BR" dirty="0" smtClean="0"/>
              <a:t>a si mesmo, sem se lembrar de que, por trás disso havia um inocente a ser condenado. Seu orgulho levou-o a ser enganado por aqueles que alegavam querer honrá-lo.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29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5" name="Picture 6" descr="el-sueno-de-nabucodonos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0363" y="137160"/>
            <a:ext cx="2606842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3475568" y="2852936"/>
            <a:ext cx="18722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CAPÍTULO 2</a:t>
            </a:r>
            <a:endParaRPr lang="pt-BR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200720" y="3524056"/>
            <a:ext cx="2520280" cy="3200400"/>
            <a:chOff x="395536" y="2420888"/>
            <a:chExt cx="4392488" cy="4119471"/>
          </a:xfrm>
        </p:grpSpPr>
        <p:pic>
          <p:nvPicPr>
            <p:cNvPr id="9" name="Picture 8" descr="http://herancajudaica.files.wordpress.com/2012/11/daniel-4-iii.png?w=6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4221088"/>
              <a:ext cx="3096344" cy="2319271"/>
            </a:xfrm>
            <a:prstGeom prst="rect">
              <a:avLst/>
            </a:prstGeom>
            <a:noFill/>
          </p:spPr>
        </p:pic>
        <p:pic>
          <p:nvPicPr>
            <p:cNvPr id="10" name="Picture 6" descr="http://3.bp.blogspot.com/-zNGuteQ_WMk/UQMk22fJe-I/AAAAAAAAGe8/7F1D0zyGmGM/s1600/prega%C3%A7%C3%A3o+nabucodonosor+daniel+4+sonho+%C3%A1rvor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2420888"/>
              <a:ext cx="3061366" cy="2304256"/>
            </a:xfrm>
            <a:prstGeom prst="rect">
              <a:avLst/>
            </a:prstGeom>
            <a:noFill/>
          </p:spPr>
        </p:pic>
      </p:grpSp>
      <p:sp>
        <p:nvSpPr>
          <p:cNvPr id="11" name="CaixaDeTexto 10"/>
          <p:cNvSpPr txBox="1"/>
          <p:nvPr/>
        </p:nvSpPr>
        <p:spPr>
          <a:xfrm>
            <a:off x="387905" y="6191577"/>
            <a:ext cx="18722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CAPÍTULO 4</a:t>
            </a:r>
            <a:endParaRPr lang="pt-BR" b="1" dirty="0"/>
          </a:p>
        </p:txBody>
      </p:sp>
      <p:pic>
        <p:nvPicPr>
          <p:cNvPr id="12" name="Picture 4" descr="d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14663" y="137160"/>
            <a:ext cx="2464308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CaixaDeTexto 12"/>
          <p:cNvSpPr txBox="1"/>
          <p:nvPr/>
        </p:nvSpPr>
        <p:spPr>
          <a:xfrm>
            <a:off x="467544" y="2852936"/>
            <a:ext cx="18722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CAPÍTULO 1</a:t>
            </a:r>
            <a:endParaRPr lang="pt-BR" b="1" dirty="0"/>
          </a:p>
        </p:txBody>
      </p:sp>
      <p:pic>
        <p:nvPicPr>
          <p:cNvPr id="14" name="Picture 11" descr="images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8597" y="140804"/>
            <a:ext cx="2397211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CaixaDeTexto 14"/>
          <p:cNvSpPr txBox="1"/>
          <p:nvPr/>
        </p:nvSpPr>
        <p:spPr>
          <a:xfrm>
            <a:off x="6391098" y="2852936"/>
            <a:ext cx="18722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CAPÍTULO 3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472371" y="3524056"/>
            <a:ext cx="2088232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ARVORE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283086" y="137160"/>
            <a:ext cx="2088232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FORNALHA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359668" y="137160"/>
            <a:ext cx="2088232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ESTATUA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67544" y="137160"/>
            <a:ext cx="2088232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7026" y="3539586"/>
            <a:ext cx="2373086" cy="3201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CaixaDeTexto 19"/>
          <p:cNvSpPr txBox="1"/>
          <p:nvPr/>
        </p:nvSpPr>
        <p:spPr>
          <a:xfrm>
            <a:off x="3479626" y="6191577"/>
            <a:ext cx="18722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CAPÍTULO 5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346570" y="3566096"/>
            <a:ext cx="2088232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FESTA E QUEDA DE BELSAZAR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65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  <p:bldP spid="2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3.  A Oração de Daniel (6:10)</a:t>
            </a:r>
          </a:p>
          <a:p>
            <a:pPr>
              <a:buNone/>
              <a:tabLst>
                <a:tab pos="712788" algn="l"/>
              </a:tabLst>
            </a:pPr>
            <a:endParaRPr lang="pt-BR" dirty="0" smtClean="0"/>
          </a:p>
          <a:p>
            <a:pPr>
              <a:buNone/>
            </a:pPr>
            <a:r>
              <a:rPr lang="pt-BR" i="1" dirty="0" smtClean="0"/>
              <a:t>10 </a:t>
            </a:r>
            <a:r>
              <a:rPr lang="pt-BR" i="1" dirty="0"/>
              <a:t>Daniel, pois, quando soube que o edito estava assinado, entrou em sua casa (ora havia no seu quarto janelas abertas do lado de Jerusalém), e três vezes no dia se punha de joelhos, e orava, e dava graças diante do seu Deus, como também antes costumava fazer.</a:t>
            </a:r>
            <a:endParaRPr lang="pt-B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30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3.  A Oração de Daniel (6:10)</a:t>
            </a:r>
          </a:p>
          <a:p>
            <a:pPr>
              <a:buNone/>
            </a:pPr>
            <a:r>
              <a:rPr lang="pt-BR" dirty="0" smtClean="0"/>
              <a:t>	Daniel orava três vezes no dia: de manhã, ao meio-dia, e a tarde (talvez por causa de Sal. 55.17); isso é, provavel­mente, 9:00 horas, 12:00 horas, e 15:00 horas. Para manter isto com sua vida rigorosa de político necessitava </a:t>
            </a:r>
            <a:r>
              <a:rPr lang="pt-BR" dirty="0" smtClean="0"/>
              <a:t>muita disciplina em </a:t>
            </a:r>
            <a:r>
              <a:rPr lang="pt-BR" dirty="0" smtClean="0"/>
              <a:t>sua vida. Agora ele ouvi sobre o decreto. O que ele deve fazer? Se ele </a:t>
            </a:r>
            <a:r>
              <a:rPr lang="pt-BR" dirty="0" smtClean="0"/>
              <a:t>continuasse a </a:t>
            </a:r>
            <a:r>
              <a:rPr lang="pt-BR" dirty="0" smtClean="0"/>
              <a:t>orar como </a:t>
            </a:r>
            <a:r>
              <a:rPr lang="pt-BR" dirty="0" smtClean="0"/>
              <a:t>de costume, </a:t>
            </a:r>
            <a:r>
              <a:rPr lang="pt-BR" dirty="0" smtClean="0"/>
              <a:t>ele iria cair </a:t>
            </a:r>
            <a:r>
              <a:rPr lang="pt-BR" dirty="0" smtClean="0"/>
              <a:t>na </a:t>
            </a:r>
            <a:r>
              <a:rPr lang="pt-BR" dirty="0" smtClean="0"/>
              <a:t>armadilha dos presidentes. Não seria </a:t>
            </a:r>
            <a:r>
              <a:rPr lang="pt-BR" dirty="0" smtClean="0"/>
              <a:t>mais </a:t>
            </a:r>
            <a:r>
              <a:rPr lang="pt-BR" dirty="0" smtClean="0"/>
              <a:t>sábio </a:t>
            </a:r>
            <a:r>
              <a:rPr lang="pt-BR" dirty="0" smtClean="0"/>
              <a:t>enganá-los por </a:t>
            </a:r>
            <a:r>
              <a:rPr lang="pt-BR" dirty="0" smtClean="0"/>
              <a:t>30 dias? Ele </a:t>
            </a:r>
            <a:r>
              <a:rPr lang="pt-BR" dirty="0" smtClean="0"/>
              <a:t>poderia continuar a </a:t>
            </a:r>
            <a:r>
              <a:rPr lang="pt-BR" dirty="0" smtClean="0"/>
              <a:t>orar, mas só em segredo.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66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3.  A Oração de Daniel (6:10)</a:t>
            </a:r>
          </a:p>
          <a:p>
            <a:pPr>
              <a:buNone/>
            </a:pPr>
            <a:r>
              <a:rPr lang="pt-BR" dirty="0" smtClean="0"/>
              <a:t>	Sua vida não era mais importante do que orar de joelhos com as janelas </a:t>
            </a:r>
            <a:r>
              <a:rPr lang="pt-BR" dirty="0" smtClean="0"/>
              <a:t>abertas</a:t>
            </a:r>
            <a:r>
              <a:rPr lang="pt-BR" dirty="0" smtClean="0"/>
              <a:t>? Não, Daniel considerou seu testemunho mais importante do que a sua própria vida. Os verbos “</a:t>
            </a:r>
            <a:r>
              <a:rPr lang="pt-BR" i="1" dirty="0" smtClean="0"/>
              <a:t>se punha</a:t>
            </a:r>
            <a:r>
              <a:rPr lang="pt-BR" dirty="0" smtClean="0"/>
              <a:t>”, “</a:t>
            </a:r>
            <a:r>
              <a:rPr lang="pt-BR" i="1" dirty="0" smtClean="0"/>
              <a:t>orava</a:t>
            </a:r>
            <a:r>
              <a:rPr lang="pt-BR" dirty="0" smtClean="0"/>
              <a:t>” e “</a:t>
            </a:r>
            <a:r>
              <a:rPr lang="pt-BR" i="1" dirty="0" smtClean="0"/>
              <a:t>dava graças</a:t>
            </a:r>
            <a:r>
              <a:rPr lang="pt-BR" dirty="0" smtClean="0"/>
              <a:t>” no hebraico indica que ele não somente orava um dia, mas dias </a:t>
            </a:r>
            <a:r>
              <a:rPr lang="pt-BR" dirty="0" smtClean="0"/>
              <a:t>sucessivos</a:t>
            </a:r>
            <a:r>
              <a:rPr lang="pt-BR" dirty="0" smtClean="0"/>
              <a:t>. O fato que Daniel ficou de joelhos mostra seu desejo de deixar outros saber o que estava fazendo e mostrar </a:t>
            </a:r>
            <a:r>
              <a:rPr lang="pt-BR" dirty="0" smtClean="0"/>
              <a:t>exteriormente sua </a:t>
            </a:r>
            <a:r>
              <a:rPr lang="pt-BR" dirty="0" smtClean="0"/>
              <a:t>atitude interior de humildade e submissão a Deus.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3.  A Oração de Daniel (6:10)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A Evidencia </a:t>
            </a:r>
            <a:r>
              <a:rPr lang="pt-BR" dirty="0" smtClean="0"/>
              <a:t>Segurada </a:t>
            </a:r>
            <a:r>
              <a:rPr lang="pt-BR" dirty="0" smtClean="0"/>
              <a:t>Pelos </a:t>
            </a:r>
            <a:r>
              <a:rPr lang="pt-BR" dirty="0" smtClean="0"/>
              <a:t>Lideres </a:t>
            </a:r>
            <a:r>
              <a:rPr lang="pt-BR" dirty="0" smtClean="0"/>
              <a:t>(6:11)</a:t>
            </a:r>
          </a:p>
          <a:p>
            <a:pPr>
              <a:buNone/>
              <a:tabLst>
                <a:tab pos="1162050" algn="l"/>
              </a:tabLst>
            </a:pPr>
            <a:endParaRPr lang="pt-BR" dirty="0" smtClean="0"/>
          </a:p>
          <a:p>
            <a:pPr>
              <a:buNone/>
              <a:tabLst>
                <a:tab pos="1162050" algn="l"/>
              </a:tabLst>
            </a:pPr>
            <a:r>
              <a:rPr lang="pt-BR" i="1" dirty="0" smtClean="0"/>
              <a:t>11 </a:t>
            </a:r>
            <a:r>
              <a:rPr lang="pt-BR" i="1" dirty="0"/>
              <a:t>Então aqueles homens foram juntos, e acharam a Daniel orando e suplicando diante do seu Deus.</a:t>
            </a:r>
            <a:endParaRPr lang="pt-B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3.  A Oração de Daniel (6:10)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A Evidencia </a:t>
            </a:r>
            <a:r>
              <a:rPr lang="pt-BR" dirty="0" smtClean="0"/>
              <a:t>Segurada </a:t>
            </a:r>
            <a:r>
              <a:rPr lang="pt-BR" dirty="0" smtClean="0"/>
              <a:t>Pelos </a:t>
            </a:r>
            <a:r>
              <a:rPr lang="pt-BR" dirty="0" smtClean="0"/>
              <a:t>Lideres </a:t>
            </a:r>
            <a:r>
              <a:rPr lang="pt-BR" dirty="0" smtClean="0"/>
              <a:t>(6:11)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A Evidencia Apresentado Para Dario (6:12-13)</a:t>
            </a:r>
          </a:p>
          <a:p>
            <a:pPr>
              <a:buNone/>
            </a:pPr>
            <a:r>
              <a:rPr lang="pt-BR" i="1" dirty="0" smtClean="0"/>
              <a:t>12 </a:t>
            </a:r>
            <a:r>
              <a:rPr lang="pt-BR" i="1" dirty="0"/>
              <a:t>Então se apresentaram ao rei e, a respeito do edito real, disseram-lhe: Porventura não assinaste o edito, pelo qual todo o homem que fizesse uma petição a qualquer deus, ou a qualquer homem, por espaço de trinta dias, e não a ti, ó rei, fosse lançado na cova dos leões? Respondeu o rei, dizendo</a:t>
            </a:r>
            <a:r>
              <a:rPr lang="pt-BR" i="1" dirty="0" smtClean="0"/>
              <a:t>: ...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605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3.  A Oração de Daniel (6:10)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A Evidencia Segurado Pelos Lidares (6:11)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A Evidencia Apresentado Para Dario (6:12-13)</a:t>
            </a:r>
          </a:p>
          <a:p>
            <a:pPr>
              <a:buNone/>
            </a:pPr>
            <a:r>
              <a:rPr lang="pt-BR" i="1" dirty="0" smtClean="0"/>
              <a:t>... Esta </a:t>
            </a:r>
            <a:r>
              <a:rPr lang="pt-BR" i="1" dirty="0"/>
              <a:t>palavra é certa, conforme a lei dos medos e dos persas, que não se pode revogar</a:t>
            </a:r>
            <a:r>
              <a:rPr lang="pt-BR" i="1" dirty="0" smtClean="0"/>
              <a:t>.  </a:t>
            </a:r>
            <a:r>
              <a:rPr lang="pt-BR" i="1" dirty="0"/>
              <a:t>13 Então responderam ao rei, dizendo-lhe: Daniel, que é dos filhos dos cativos de Judá, não tem feito caso de ti, ó rei, nem do edito que assinaste, antes três vezes por dia faz a sua oração.</a:t>
            </a:r>
            <a:endParaRPr lang="pt-B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8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2.  A Conspiração dos Príncipes (6:4-9)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3.  A Oração de Daniel (6:10)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A Evidencia </a:t>
            </a:r>
            <a:r>
              <a:rPr lang="pt-BR" dirty="0" smtClean="0"/>
              <a:t>Segurada </a:t>
            </a:r>
            <a:r>
              <a:rPr lang="pt-BR" dirty="0" smtClean="0"/>
              <a:t>Pelos </a:t>
            </a:r>
            <a:r>
              <a:rPr lang="pt-BR" dirty="0" smtClean="0"/>
              <a:t>Lideres </a:t>
            </a:r>
            <a:r>
              <a:rPr lang="pt-BR" dirty="0" smtClean="0"/>
              <a:t>(6:11)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A Evidencia </a:t>
            </a:r>
            <a:r>
              <a:rPr lang="pt-BR" dirty="0" smtClean="0"/>
              <a:t>Apresentada </a:t>
            </a:r>
            <a:r>
              <a:rPr lang="pt-BR" dirty="0" smtClean="0"/>
              <a:t>Para Dario (6:12-13)</a:t>
            </a:r>
          </a:p>
          <a:p>
            <a:pPr>
              <a:buNone/>
            </a:pPr>
            <a:r>
              <a:rPr lang="pt-BR" dirty="0" smtClean="0"/>
              <a:t>	Observamos o mesmo espírito malicioso que existia no grupo que acusou </a:t>
            </a:r>
            <a:r>
              <a:rPr lang="pt-BR" dirty="0" err="1" smtClean="0"/>
              <a:t>Sadraque</a:t>
            </a:r>
            <a:r>
              <a:rPr lang="pt-BR" dirty="0" smtClean="0"/>
              <a:t>, </a:t>
            </a:r>
            <a:r>
              <a:rPr lang="pt-BR" dirty="0" err="1" smtClean="0"/>
              <a:t>Mesaque</a:t>
            </a:r>
            <a:r>
              <a:rPr lang="pt-BR" dirty="0" smtClean="0"/>
              <a:t> e </a:t>
            </a:r>
            <a:r>
              <a:rPr lang="pt-BR" dirty="0" err="1" smtClean="0"/>
              <a:t>Abednego</a:t>
            </a:r>
            <a:r>
              <a:rPr lang="pt-BR" dirty="0" smtClean="0"/>
              <a:t>; eles disseram também que eles não fizeram caso de ti. O fato </a:t>
            </a:r>
            <a:r>
              <a:rPr lang="pt-BR" dirty="0" smtClean="0"/>
              <a:t>de mencionarem que </a:t>
            </a:r>
            <a:r>
              <a:rPr lang="pt-BR" dirty="0" smtClean="0"/>
              <a:t>Daniel era um </a:t>
            </a:r>
            <a:r>
              <a:rPr lang="pt-BR" dirty="0" smtClean="0"/>
              <a:t>judeu, </a:t>
            </a:r>
            <a:r>
              <a:rPr lang="pt-BR" dirty="0" smtClean="0"/>
              <a:t>talvez indica uma atitude de racismo, ou </a:t>
            </a:r>
            <a:r>
              <a:rPr lang="pt-BR" dirty="0" smtClean="0"/>
              <a:t>na </a:t>
            </a:r>
            <a:r>
              <a:rPr lang="pt-BR" dirty="0" smtClean="0"/>
              <a:t>parte deles ou para com Dario.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5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A Evidencia </a:t>
            </a:r>
            <a:r>
              <a:rPr lang="pt-BR" dirty="0" smtClean="0"/>
              <a:t>Segurada </a:t>
            </a:r>
            <a:r>
              <a:rPr lang="pt-BR" dirty="0" smtClean="0"/>
              <a:t>Pelos </a:t>
            </a:r>
            <a:r>
              <a:rPr lang="pt-BR" dirty="0" smtClean="0"/>
              <a:t>Lideres </a:t>
            </a:r>
            <a:r>
              <a:rPr lang="pt-BR" dirty="0" smtClean="0"/>
              <a:t>(6:11)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A Evidencia </a:t>
            </a:r>
            <a:r>
              <a:rPr lang="pt-BR" dirty="0" smtClean="0"/>
              <a:t>Apresentada </a:t>
            </a:r>
            <a:r>
              <a:rPr lang="pt-BR" dirty="0" smtClean="0"/>
              <a:t>Para Dario (6:12-13)</a:t>
            </a:r>
          </a:p>
          <a:p>
            <a:pPr marL="1611313" indent="-1611313">
              <a:buNone/>
              <a:tabLst>
                <a:tab pos="1162050" algn="l"/>
              </a:tabLst>
            </a:pPr>
            <a:r>
              <a:rPr lang="pt-BR" dirty="0" smtClean="0"/>
              <a:t>	c.  A Evidencia Cria Desgosto Para Com Dario (6:14-15) </a:t>
            </a:r>
          </a:p>
          <a:p>
            <a:pPr marL="1611313" indent="-1611313">
              <a:buNone/>
              <a:tabLst>
                <a:tab pos="1162050" algn="l"/>
              </a:tabLst>
            </a:pPr>
            <a:endParaRPr lang="pt-BR" dirty="0" smtClean="0"/>
          </a:p>
          <a:p>
            <a:pPr>
              <a:buNone/>
            </a:pPr>
            <a:r>
              <a:rPr lang="pt-BR" i="1" dirty="0" smtClean="0"/>
              <a:t>14 Ouvindo então o rei essas palavras, ficou muito penalizado, e a favor de Daniel propôs dentro do seu coração livrá-lo; e até ao pôr do sol trabalhou para salvá-lo. 15 </a:t>
            </a:r>
            <a:r>
              <a:rPr lang="pt-BR" i="1" dirty="0"/>
              <a:t>Então aqueles homens foram juntos ao rei, e disseram-lhe: Sabe, ó rei, que é lei dos medos e dos persas que nenhum edito ou decreto, que o rei estabeleça, se pode mudar.</a:t>
            </a:r>
            <a:endParaRPr lang="pt-B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A Evidencia </a:t>
            </a:r>
            <a:r>
              <a:rPr lang="pt-BR" dirty="0" smtClean="0"/>
              <a:t>Segurada </a:t>
            </a:r>
            <a:r>
              <a:rPr lang="pt-BR" dirty="0" smtClean="0"/>
              <a:t>Pelos </a:t>
            </a:r>
            <a:r>
              <a:rPr lang="pt-BR" dirty="0" smtClean="0"/>
              <a:t>Lideres </a:t>
            </a:r>
            <a:r>
              <a:rPr lang="pt-BR" dirty="0" smtClean="0"/>
              <a:t>(6:11)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A Evidencia </a:t>
            </a:r>
            <a:r>
              <a:rPr lang="pt-BR" dirty="0" smtClean="0"/>
              <a:t>Apresentada </a:t>
            </a:r>
            <a:r>
              <a:rPr lang="pt-BR" dirty="0" smtClean="0"/>
              <a:t>Para Dario (6:12-13)</a:t>
            </a:r>
          </a:p>
          <a:p>
            <a:pPr marL="1611313" indent="-1611313">
              <a:buNone/>
              <a:tabLst>
                <a:tab pos="1162050" algn="l"/>
              </a:tabLst>
            </a:pPr>
            <a:r>
              <a:rPr lang="pt-BR" dirty="0" smtClean="0"/>
              <a:t>	c.  A Evidencia Cria Desgosto Para Com Dario (6:14-15) </a:t>
            </a:r>
          </a:p>
          <a:p>
            <a:pPr>
              <a:buNone/>
            </a:pPr>
            <a:r>
              <a:rPr lang="pt-BR" dirty="0" smtClean="0"/>
              <a:t>	A reação de Dario era </a:t>
            </a:r>
            <a:r>
              <a:rPr lang="pt-BR" dirty="0" smtClean="0"/>
              <a:t>de </a:t>
            </a:r>
            <a:r>
              <a:rPr lang="pt-BR" dirty="0" smtClean="0"/>
              <a:t>tristeza. Certamente isso não foi o que os inimigos de Daniel queriam. Sem </a:t>
            </a:r>
            <a:r>
              <a:rPr lang="pt-BR" dirty="0" smtClean="0"/>
              <a:t>duvida, </a:t>
            </a:r>
            <a:r>
              <a:rPr lang="pt-BR" dirty="0" smtClean="0"/>
              <a:t>eles queriam Dario ficar com raiva contra qualquer pessoa que </a:t>
            </a:r>
            <a:r>
              <a:rPr lang="pt-BR" dirty="0" smtClean="0"/>
              <a:t>violasse </a:t>
            </a:r>
            <a:r>
              <a:rPr lang="pt-BR" dirty="0" smtClean="0"/>
              <a:t>seu decreto. Talvez o rei </a:t>
            </a:r>
            <a:r>
              <a:rPr lang="pt-BR" dirty="0" smtClean="0"/>
              <a:t>quisesse saber </a:t>
            </a:r>
            <a:r>
              <a:rPr lang="pt-BR" dirty="0" smtClean="0"/>
              <a:t>se </a:t>
            </a:r>
            <a:r>
              <a:rPr lang="pt-BR" dirty="0" smtClean="0"/>
              <a:t>algum </a:t>
            </a:r>
            <a:r>
              <a:rPr lang="pt-BR" dirty="0" smtClean="0"/>
              <a:t>caso no </a:t>
            </a:r>
            <a:r>
              <a:rPr lang="pt-BR" dirty="0" smtClean="0"/>
              <a:t>passado, teve uma lei assim, revogada. Logo </a:t>
            </a:r>
            <a:r>
              <a:rPr lang="pt-BR" dirty="0" smtClean="0"/>
              <a:t>após o por do sol os homens voltaram para Dario, e ele precisava </a:t>
            </a:r>
            <a:r>
              <a:rPr lang="pt-BR" dirty="0" smtClean="0"/>
              <a:t>cumprir </a:t>
            </a:r>
            <a:r>
              <a:rPr lang="pt-BR" dirty="0" smtClean="0"/>
              <a:t>os requerimentos da lei.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50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Lançado Na Cova de Leões (6:16-17)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i="1" dirty="0" smtClean="0"/>
              <a:t>16 </a:t>
            </a:r>
            <a:r>
              <a:rPr lang="pt-BR" i="1" dirty="0"/>
              <a:t>Então o rei ordenou que trouxessem a Daniel, e lançaram-no na cova dos leões. E, falando o rei, disse a Daniel: O teu Deus, a quem tu continuamente serves, ele te livrará</a:t>
            </a:r>
            <a:r>
              <a:rPr lang="pt-BR" i="1" dirty="0" smtClean="0"/>
              <a:t>. 17 </a:t>
            </a:r>
            <a:r>
              <a:rPr lang="pt-BR" i="1" dirty="0"/>
              <a:t>E foi trazida uma pedra e posta sobre a boca da cova; e o rei a selou com o seu anel e com o anel dos seus senhores, para que não se mudasse a sentença acerca de Daniel.</a:t>
            </a:r>
            <a:endParaRPr lang="pt-B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39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II. A História das Nações (2-7)</a:t>
            </a:r>
          </a:p>
          <a:p>
            <a:pPr indent="14288">
              <a:buNone/>
            </a:pPr>
            <a:r>
              <a:rPr lang="pt-BR" dirty="0" smtClean="0"/>
              <a:t>A. O Primeiro Sonho de Nabucodonosor (2)</a:t>
            </a:r>
          </a:p>
          <a:p>
            <a:pPr>
              <a:buNone/>
            </a:pPr>
            <a:r>
              <a:rPr lang="pt-BR" dirty="0" smtClean="0"/>
              <a:t>	B. </a:t>
            </a:r>
            <a:r>
              <a:rPr lang="pt-BR" dirty="0" smtClean="0"/>
              <a:t>A Fornalha de </a:t>
            </a:r>
            <a:r>
              <a:rPr lang="pt-BR" dirty="0" smtClean="0"/>
              <a:t>Nabucodonosor (3)</a:t>
            </a:r>
          </a:p>
          <a:p>
            <a:pPr>
              <a:buNone/>
            </a:pPr>
            <a:r>
              <a:rPr lang="pt-BR" dirty="0" smtClean="0"/>
              <a:t>	C. O Segundo Sonho de Nabucodonosor (4)</a:t>
            </a:r>
          </a:p>
          <a:p>
            <a:pPr>
              <a:buNone/>
            </a:pPr>
            <a:r>
              <a:rPr lang="pt-BR" dirty="0" smtClean="0"/>
              <a:t>	D. A Festa e Queda de Belsazar (5)</a:t>
            </a:r>
          </a:p>
          <a:p>
            <a:pPr>
              <a:buNone/>
            </a:pPr>
            <a:r>
              <a:rPr lang="pt-BR" dirty="0" smtClean="0"/>
              <a:t>	E. A Cova de Leões de Dario (6)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Lançado Na Cova de Leões (6:16-17)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	É evidente que o rei mandou chamar Daniel, por certo, para se certificar de que as testemunhas falavam a verdade. Daniel confirmou que sim. O texto não nos informa o diálogo </a:t>
            </a:r>
            <a:r>
              <a:rPr lang="pt-BR" dirty="0" smtClean="0"/>
              <a:t>ocorrido </a:t>
            </a:r>
            <a:r>
              <a:rPr lang="pt-BR" dirty="0" smtClean="0"/>
              <a:t>entre o rei e o velho profeta, mas, pela linguagem do mesmo rei, fica demonstra­do que houve um diálogo com o rei, antes de Daniel ser lançado.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40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5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Lançado Na Cova de Leões (6:16-17)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	É interessante notar as palavras de Dario acerca de Daniel: “</a:t>
            </a:r>
            <a:r>
              <a:rPr lang="pt-BR" i="1" dirty="0" smtClean="0"/>
              <a:t>O teu Deus, a quem tu continua­mente serves</a:t>
            </a:r>
            <a:r>
              <a:rPr lang="pt-BR" dirty="0" smtClean="0"/>
              <a:t>”. O testemunho de Daniel foi bem notado pelo rei e Dario era impressio­nado com a fidelidade de Daniel.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Lançado Na Cova de Leões (6:16-17)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	A palavra “</a:t>
            </a:r>
            <a:r>
              <a:rPr lang="pt-BR" i="1" dirty="0" smtClean="0"/>
              <a:t>cova</a:t>
            </a:r>
            <a:r>
              <a:rPr lang="pt-BR" dirty="0" smtClean="0"/>
              <a:t>” significa alguma coisa debaixo da terra, um </a:t>
            </a:r>
            <a:r>
              <a:rPr lang="pt-BR" dirty="0" smtClean="0"/>
              <a:t>buraco </a:t>
            </a:r>
            <a:r>
              <a:rPr lang="pt-BR" dirty="0" smtClean="0"/>
              <a:t>ou caverna </a:t>
            </a:r>
            <a:r>
              <a:rPr lang="pt-BR" dirty="0" smtClean="0"/>
              <a:t>cravada. </a:t>
            </a:r>
            <a:r>
              <a:rPr lang="pt-BR" dirty="0" smtClean="0"/>
              <a:t>Tem sido interpretado que, a "cova dos leões" onde Daniel foi </a:t>
            </a:r>
            <a:r>
              <a:rPr lang="pt-BR" dirty="0" smtClean="0"/>
              <a:t>lançado, </a:t>
            </a:r>
            <a:r>
              <a:rPr lang="pt-BR" dirty="0" smtClean="0"/>
              <a:t>tinha duas entradas: a primeira era uma espécie de "rampa" pela qual os animais entravam e a segunda uma espécie de "buraco", na extremidade superior, pelo qual os animais eram alimentados.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Lançado Na Cova de Leões (6:16-17)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	A pedra foi </a:t>
            </a:r>
            <a:r>
              <a:rPr lang="pt-BR" dirty="0" smtClean="0"/>
              <a:t>posta </a:t>
            </a:r>
            <a:r>
              <a:rPr lang="pt-BR" dirty="0" smtClean="0"/>
              <a:t>sobre a boca da cova, provavelmente, para evitar que alguém trouxesse uma corda e a colocasse por aquela porta, para que a entrada da cova não fosse violada. A cova provavelmente foi </a:t>
            </a:r>
            <a:r>
              <a:rPr lang="pt-BR" dirty="0" smtClean="0"/>
              <a:t>selada </a:t>
            </a:r>
            <a:r>
              <a:rPr lang="pt-BR" dirty="0" smtClean="0"/>
              <a:t>com cordas com cera colocada </a:t>
            </a:r>
            <a:r>
              <a:rPr lang="pt-BR" dirty="0" smtClean="0"/>
              <a:t>no </a:t>
            </a:r>
            <a:r>
              <a:rPr lang="pt-BR" dirty="0" smtClean="0"/>
              <a:t>nó e o selo real do rei impresso na cera.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Lançado Na Cova de Leões (6:16-17)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Preocupação do Rei (6:18-20)</a:t>
            </a:r>
          </a:p>
          <a:p>
            <a:pPr>
              <a:buNone/>
            </a:pPr>
            <a:r>
              <a:rPr lang="pt-BR" i="1" dirty="0" smtClean="0"/>
              <a:t>18 </a:t>
            </a:r>
            <a:r>
              <a:rPr lang="pt-BR" i="1" dirty="0"/>
              <a:t>Então o rei se dirigiu para o seu palácio, e passou a noite em jejum, e não deixou trazer à sua presença instrumentos de música; e fugiu dele o sono. 19 Pela manhã, ao romper do dia, levantou-se o rei, e foi com pressa à cova dos leões</a:t>
            </a:r>
            <a:r>
              <a:rPr lang="pt-BR" i="1" dirty="0" smtClean="0"/>
              <a:t>.  </a:t>
            </a:r>
            <a:r>
              <a:rPr lang="pt-BR" i="1" dirty="0"/>
              <a:t>20 E, chegando-se à cova, chamou por Daniel com voz triste; e disse o rei a Daniel: Daniel, servo do Deus vivo, dar-se-ia o caso que o teu Deus, a quem tu continuamente serves, tenha podido livrar-te dos leões?</a:t>
            </a:r>
            <a:endParaRPr lang="pt-B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Lançado Na Cova de Leões (6:16-17)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Preocupação do Rei (6:18-20)</a:t>
            </a:r>
          </a:p>
          <a:p>
            <a:pPr>
              <a:buNone/>
              <a:tabLst>
                <a:tab pos="116205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Daniel na cova dos leões famintos, estava mais sossegado do que o rei no palácio real. Deus </a:t>
            </a:r>
            <a:r>
              <a:rPr lang="pt-BR" dirty="0" smtClean="0"/>
              <a:t>poderia </a:t>
            </a:r>
            <a:r>
              <a:rPr lang="pt-BR" dirty="0" smtClean="0"/>
              <a:t>ter poupado Daniel da cova dos leões, mas Deus tinha planos mais elevados. Ele queria revelar o seu poder ao novo monarca de maneira muito mais convincente e gloriosa.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5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Lançado Na Cova de Leões (6:16-17)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Preocupação do Rei (6:18-20)</a:t>
            </a:r>
          </a:p>
          <a:p>
            <a:pPr>
              <a:buNone/>
              <a:tabLst>
                <a:tab pos="116205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O tempo do cativeiro estava findando e os reis persas tinham que ser preparados para conceder liberdade ao povo de Deus e permitir o seu retorno à pátria. Usando a má intenção dos inimigos do seu povo, Deus transformou aquele acontecimento numa oportunidade para fazer bem ao seu povo e para manifestar o seu poder.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Lançado Na Cova de Leões (6:16-17)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Preocupação do Rei (6:18-20)</a:t>
            </a:r>
          </a:p>
          <a:p>
            <a:pPr>
              <a:buNone/>
              <a:tabLst>
                <a:tab pos="116205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A Bíblia diz que Dario foi para a cova “</a:t>
            </a:r>
            <a:r>
              <a:rPr lang="pt-BR" i="1" dirty="0" smtClean="0"/>
              <a:t>pela manhã cedo</a:t>
            </a:r>
            <a:r>
              <a:rPr lang="pt-BR" dirty="0" smtClean="0"/>
              <a:t>”. </a:t>
            </a:r>
            <a:r>
              <a:rPr lang="pt-BR" dirty="0" smtClean="0"/>
              <a:t>A </a:t>
            </a:r>
            <a:r>
              <a:rPr lang="pt-BR" dirty="0" smtClean="0"/>
              <a:t>ideia aqui </a:t>
            </a:r>
            <a:r>
              <a:rPr lang="pt-BR" dirty="0" smtClean="0"/>
              <a:t>era, nos </a:t>
            </a:r>
            <a:r>
              <a:rPr lang="pt-BR" dirty="0" smtClean="0"/>
              <a:t>primeiro </a:t>
            </a:r>
            <a:r>
              <a:rPr lang="pt-BR" dirty="0" smtClean="0"/>
              <a:t>raios </a:t>
            </a:r>
            <a:r>
              <a:rPr lang="pt-BR" dirty="0" smtClean="0"/>
              <a:t>do </a:t>
            </a:r>
            <a:r>
              <a:rPr lang="pt-BR" dirty="0" smtClean="0"/>
              <a:t>sol. </a:t>
            </a:r>
            <a:r>
              <a:rPr lang="pt-BR" dirty="0" smtClean="0"/>
              <a:t>O fato que Dario </a:t>
            </a:r>
            <a:r>
              <a:rPr lang="pt-BR" dirty="0" smtClean="0"/>
              <a:t>apressou-se </a:t>
            </a:r>
            <a:r>
              <a:rPr lang="pt-BR" dirty="0" smtClean="0"/>
              <a:t>para a </a:t>
            </a:r>
            <a:r>
              <a:rPr lang="pt-BR" dirty="0" smtClean="0"/>
              <a:t>cova, </a:t>
            </a:r>
            <a:r>
              <a:rPr lang="pt-BR" dirty="0" smtClean="0"/>
              <a:t>mostra que ele tinha alguma esperança que Daniel </a:t>
            </a:r>
            <a:r>
              <a:rPr lang="pt-BR" dirty="0" smtClean="0"/>
              <a:t>estivesse são. Esta </a:t>
            </a:r>
            <a:r>
              <a:rPr lang="pt-BR" dirty="0" smtClean="0"/>
              <a:t>esperança somente </a:t>
            </a:r>
            <a:r>
              <a:rPr lang="pt-BR" dirty="0" smtClean="0"/>
              <a:t>poderia </a:t>
            </a:r>
            <a:r>
              <a:rPr lang="pt-BR" dirty="0" smtClean="0"/>
              <a:t>ser </a:t>
            </a:r>
            <a:r>
              <a:rPr lang="pt-BR" dirty="0" smtClean="0"/>
              <a:t>baseada </a:t>
            </a:r>
            <a:r>
              <a:rPr lang="pt-BR" dirty="0" smtClean="0"/>
              <a:t>sobre o testemunho de Daniel e talvez </a:t>
            </a:r>
            <a:r>
              <a:rPr lang="pt-BR" dirty="0" smtClean="0"/>
              <a:t>pelas histórias de </a:t>
            </a:r>
            <a:r>
              <a:rPr lang="pt-BR" dirty="0" smtClean="0"/>
              <a:t>Daniel e seus </a:t>
            </a:r>
            <a:r>
              <a:rPr lang="pt-BR" dirty="0" smtClean="0"/>
              <a:t>amigos no </a:t>
            </a:r>
            <a:r>
              <a:rPr lang="pt-BR" dirty="0" smtClean="0"/>
              <a:t>império </a:t>
            </a:r>
            <a:r>
              <a:rPr lang="pt-BR" dirty="0" smtClean="0"/>
              <a:t>babilônico.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Lançado Na Cova de Leões (6:16-17)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Preocupação do Rei (6:18-20)</a:t>
            </a:r>
          </a:p>
          <a:p>
            <a:pPr>
              <a:buNone/>
              <a:tabLst>
                <a:tab pos="1162050" algn="l"/>
              </a:tabLst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Antes de chegar na </a:t>
            </a:r>
            <a:r>
              <a:rPr lang="pt-BR" dirty="0" smtClean="0"/>
              <a:t>cova, </a:t>
            </a:r>
            <a:r>
              <a:rPr lang="pt-BR" dirty="0" smtClean="0"/>
              <a:t>Dario começa </a:t>
            </a:r>
            <a:r>
              <a:rPr lang="pt-BR" dirty="0" smtClean="0"/>
              <a:t>a chamar Daniel</a:t>
            </a:r>
            <a:r>
              <a:rPr lang="pt-BR" dirty="0" smtClean="0"/>
              <a:t>. Sem </a:t>
            </a:r>
            <a:r>
              <a:rPr lang="pt-BR" dirty="0" smtClean="0"/>
              <a:t>duvida, </a:t>
            </a:r>
            <a:r>
              <a:rPr lang="pt-BR" dirty="0" smtClean="0"/>
              <a:t>o fundo da cova era </a:t>
            </a:r>
            <a:r>
              <a:rPr lang="pt-BR" dirty="0" smtClean="0"/>
              <a:t>ainda escuro. </a:t>
            </a:r>
            <a:r>
              <a:rPr lang="pt-BR" dirty="0" smtClean="0"/>
              <a:t>Para a alegria e conforto de Dario ele descobre que Daniel de fato foi protegido pelo seu grande Deus.</a:t>
            </a:r>
          </a:p>
          <a:p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Lançado Na Cova de Leões (6:16-17)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Preocupação do Rei (6:18-20)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c.  Preservação de Daniel (6:21-22)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i="1" dirty="0" smtClean="0"/>
              <a:t>21 </a:t>
            </a:r>
            <a:r>
              <a:rPr lang="pt-BR" i="1" dirty="0"/>
              <a:t>Então Daniel falou ao rei: Ó rei, vive para sempre! 22 O meu Deus enviou o seu anjo, e fechou a boca dos leões, para que não me fizessem dano, porque foi achada em mim inocência diante dele; e também contra ti, ó rei, não tenho cometido delito algum.</a:t>
            </a:r>
            <a:endParaRPr lang="pt-B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49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endParaRPr lang="pt-BR" dirty="0"/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1 </a:t>
            </a:r>
            <a:r>
              <a:rPr lang="pt-BR" i="1" dirty="0"/>
              <a:t>E </a:t>
            </a:r>
            <a:r>
              <a:rPr lang="pt-BR" i="1" dirty="0" smtClean="0"/>
              <a:t>pareceu </a:t>
            </a:r>
            <a:r>
              <a:rPr lang="pt-BR" i="1" dirty="0"/>
              <a:t>bem a Dario constituir sobre o reino cento e vinte príncipes, que estivessem sobre todo o reino; 2 E sobre eles três presidentes, dos quais Daniel era um, aos quais estes príncipes dessem conta, para que o rei não sofresse dano. 3 Então o mesmo Daniel sobrepujou a estes presidentes e príncipes; porque nele havia um espírito excelente; e o rei pensava constituí-lo sobre todo o reino</a:t>
            </a:r>
            <a:r>
              <a:rPr lang="pt-BR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Lançado Na Cova de Leões (6:16-17)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Preocupação do Rei (6:18-20)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c.  Preservação de Daniel (6:21-22)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O escritor da epístola aos Hebreus diz que os anjos são espíritos ministradores enviados para servir a favor daqueles que hão de herdar a salvação (Heb. 1:18, também Mat. 18:10). Talvez seja o mesmo anjo que estava com </a:t>
            </a:r>
            <a:r>
              <a:rPr lang="pt-BR" dirty="0" err="1" smtClean="0"/>
              <a:t>Sadraque</a:t>
            </a:r>
            <a:r>
              <a:rPr lang="pt-BR" dirty="0" smtClean="0"/>
              <a:t>, </a:t>
            </a:r>
            <a:r>
              <a:rPr lang="pt-BR" dirty="0" err="1" smtClean="0"/>
              <a:t>Mesaque</a:t>
            </a:r>
            <a:r>
              <a:rPr lang="pt-BR" dirty="0" smtClean="0"/>
              <a:t> e </a:t>
            </a:r>
            <a:r>
              <a:rPr lang="pt-BR" dirty="0" err="1" smtClean="0"/>
              <a:t>Abednego</a:t>
            </a:r>
            <a:r>
              <a:rPr lang="pt-BR" dirty="0" smtClean="0"/>
              <a:t> no forno. </a:t>
            </a:r>
            <a:r>
              <a:rPr lang="pt-BR" dirty="0" smtClean="0"/>
              <a:t>Talvez, </a:t>
            </a:r>
            <a:r>
              <a:rPr lang="pt-BR" dirty="0" smtClean="0"/>
              <a:t>Jesus mesmo.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50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85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a.  Lançado Na Cova de Leões (6:16-17)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b.  Preocupação do Rei (6:18-20)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c.  Preservação de Daniel (6:21-22)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d.  Comando do Rei (6:23-24)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d.  Comando do Rei (6:23-24)</a:t>
            </a:r>
          </a:p>
          <a:p>
            <a:pPr>
              <a:buNone/>
              <a:tabLst>
                <a:tab pos="1611313" algn="l"/>
              </a:tabLst>
            </a:pPr>
            <a:r>
              <a:rPr lang="pt-BR" dirty="0" smtClean="0"/>
              <a:t>		1)  Soltando Daniel (6:23)</a:t>
            </a:r>
          </a:p>
          <a:p>
            <a:pPr>
              <a:buNone/>
              <a:tabLst>
                <a:tab pos="1611313" algn="l"/>
              </a:tabLst>
            </a:pPr>
            <a:r>
              <a:rPr lang="pt-BR" dirty="0"/>
              <a:t>		 </a:t>
            </a:r>
            <a:endParaRPr lang="pt-BR" dirty="0" smtClean="0"/>
          </a:p>
          <a:p>
            <a:pPr>
              <a:buNone/>
              <a:tabLst>
                <a:tab pos="1611313" algn="l"/>
              </a:tabLst>
            </a:pPr>
            <a:r>
              <a:rPr lang="pt-BR" i="1" dirty="0" smtClean="0"/>
              <a:t>23 </a:t>
            </a:r>
            <a:r>
              <a:rPr lang="pt-BR" i="1" dirty="0"/>
              <a:t>Então o rei muito se alegrou em si mesmo, e mandou tirar a Daniel da cova. Assim foi tirado Daniel da cova, e nenhum dano se achou nele, porque crera no seu Deus.</a:t>
            </a:r>
            <a:endParaRPr lang="pt-B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d.  Comando do Rei (6:23-24)</a:t>
            </a:r>
          </a:p>
          <a:p>
            <a:pPr>
              <a:buNone/>
              <a:tabLst>
                <a:tab pos="1611313" algn="l"/>
              </a:tabLst>
            </a:pPr>
            <a:r>
              <a:rPr lang="pt-BR" dirty="0" smtClean="0"/>
              <a:t>		1)  Soltando Daniel (6:23)</a:t>
            </a:r>
          </a:p>
          <a:p>
            <a:pPr>
              <a:buNone/>
              <a:tabLst>
                <a:tab pos="1611313" algn="l"/>
              </a:tabLst>
            </a:pPr>
            <a:r>
              <a:rPr lang="pt-BR" dirty="0" smtClean="0"/>
              <a:t>		2)  Punindo </a:t>
            </a:r>
            <a:r>
              <a:rPr lang="pt-BR" dirty="0" smtClean="0"/>
              <a:t>Lideres </a:t>
            </a:r>
            <a:r>
              <a:rPr lang="pt-BR" dirty="0" smtClean="0"/>
              <a:t>(6:24)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i="1" dirty="0" smtClean="0"/>
              <a:t>24 </a:t>
            </a:r>
            <a:r>
              <a:rPr lang="pt-BR" i="1" dirty="0"/>
              <a:t>E ordenou o rei, e foram trazidos aqueles homens que tinham acusado a Daniel, e foram lançados na cova dos leões, eles, seus filhos e suas mulheres; e ainda não tinham chegado ao fundo da cova quando os leões se apoderaram deles, e lhes esmigalharam todos os ossos.</a:t>
            </a:r>
            <a:endParaRPr lang="pt-B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37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d.  Comando do Rei (6:23-24)</a:t>
            </a:r>
          </a:p>
          <a:p>
            <a:pPr>
              <a:buNone/>
              <a:tabLst>
                <a:tab pos="1611313" algn="l"/>
              </a:tabLst>
            </a:pPr>
            <a:r>
              <a:rPr lang="pt-BR" dirty="0" smtClean="0"/>
              <a:t>		1)  Soltando Daniel (6:23)</a:t>
            </a:r>
          </a:p>
          <a:p>
            <a:pPr>
              <a:buNone/>
              <a:tabLst>
                <a:tab pos="1611313" algn="l"/>
              </a:tabLst>
            </a:pPr>
            <a:r>
              <a:rPr lang="pt-BR" dirty="0" smtClean="0"/>
              <a:t>		2)  Punindo </a:t>
            </a:r>
            <a:r>
              <a:rPr lang="pt-BR" dirty="0" smtClean="0"/>
              <a:t>Lideres </a:t>
            </a:r>
            <a:r>
              <a:rPr lang="pt-BR" dirty="0" smtClean="0"/>
              <a:t>(6:24)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	Dario deu a ordem, talvez mesmo na cova, para a morte dos inimigos de Daniel. Estes homens não somente </a:t>
            </a:r>
            <a:r>
              <a:rPr lang="pt-BR" dirty="0" smtClean="0"/>
              <a:t>fizeram </a:t>
            </a:r>
            <a:r>
              <a:rPr lang="pt-BR" dirty="0" smtClean="0"/>
              <a:t>uma injustiça contra Daniel, mas também </a:t>
            </a:r>
            <a:r>
              <a:rPr lang="pt-BR" dirty="0" smtClean="0"/>
              <a:t>insultaram </a:t>
            </a:r>
            <a:r>
              <a:rPr lang="pt-BR" dirty="0" smtClean="0"/>
              <a:t>o rei usando </a:t>
            </a:r>
            <a:r>
              <a:rPr lang="pt-BR" dirty="0" smtClean="0"/>
              <a:t>de engano </a:t>
            </a:r>
            <a:r>
              <a:rPr lang="pt-BR" dirty="0" smtClean="0"/>
              <a:t>para alcançar seus propósitos. É bem provável que Dario </a:t>
            </a:r>
            <a:r>
              <a:rPr lang="pt-BR" dirty="0" smtClean="0"/>
              <a:t>os punisse, mesmo que </a:t>
            </a:r>
            <a:r>
              <a:rPr lang="pt-BR" dirty="0" smtClean="0"/>
              <a:t>Daniel </a:t>
            </a:r>
            <a:r>
              <a:rPr lang="pt-BR" dirty="0" smtClean="0"/>
              <a:t>estivesse morto. 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37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1162050" algn="l"/>
              </a:tabLst>
            </a:pPr>
            <a:r>
              <a:rPr lang="pt-BR" dirty="0" smtClean="0"/>
              <a:t>		d.  Comando do Rei (6:23-24)</a:t>
            </a:r>
          </a:p>
          <a:p>
            <a:pPr>
              <a:buNone/>
              <a:tabLst>
                <a:tab pos="1611313" algn="l"/>
              </a:tabLst>
            </a:pPr>
            <a:r>
              <a:rPr lang="pt-BR" dirty="0" smtClean="0"/>
              <a:t>		1)  Soltando Daniel (6:23)</a:t>
            </a:r>
          </a:p>
          <a:p>
            <a:pPr>
              <a:buNone/>
              <a:tabLst>
                <a:tab pos="1611313" algn="l"/>
              </a:tabLst>
            </a:pPr>
            <a:r>
              <a:rPr lang="pt-BR" dirty="0" smtClean="0"/>
              <a:t>		2)  Punindo </a:t>
            </a:r>
            <a:r>
              <a:rPr lang="pt-BR" dirty="0" smtClean="0"/>
              <a:t>Lideres </a:t>
            </a:r>
            <a:r>
              <a:rPr lang="pt-BR" dirty="0" smtClean="0"/>
              <a:t>(6:24)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Isso é registrado como um fato acontecido, sem nenhuma conotação de aprovação ou desaprovação.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6.  A Proclamação de Dario (6:25-27)</a:t>
            </a:r>
          </a:p>
          <a:p>
            <a:pPr>
              <a:buNone/>
            </a:pPr>
            <a:r>
              <a:rPr lang="pt-BR" i="1" dirty="0" smtClean="0"/>
              <a:t>25 </a:t>
            </a:r>
            <a:r>
              <a:rPr lang="pt-BR" i="1" dirty="0"/>
              <a:t>Então o rei Dario escreveu a todos os povos, nações e línguas que moram em toda a terra: A paz vos seja multiplicada. 26 Da minha parte é feito um decreto, pelo qual em todo o domínio do meu reino os homens tremam e temam perante o Deus de Daniel; porque ele é o Deus vivo e que permanece para sempre, e o seu reino não se pode destruir, e o seu domínio durará até o fim. 27 Ele salva, livra, e opera sinais e maravilhas no céu e na terra; ele salvou e livrou Daniel do poder dos leões.</a:t>
            </a:r>
            <a:endParaRPr lang="pt-B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6.  A Proclamação de Dario (6:25-27)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	A frase "</a:t>
            </a:r>
            <a:r>
              <a:rPr lang="pt-BR" i="1" dirty="0" smtClean="0"/>
              <a:t>A paz vos seja multiplicada</a:t>
            </a:r>
            <a:r>
              <a:rPr lang="pt-BR" dirty="0" smtClean="0"/>
              <a:t>" era uma saudação oriental muito antiga. Esta saudação do rei Dario compreendia o estado de paz que seu reino desfrutava durante a sua gestão. Não há qualquer indicação neste decreto que Dario considerou Jeová seu Deus ou que </a:t>
            </a:r>
            <a:r>
              <a:rPr lang="pt-BR" dirty="0" smtClean="0"/>
              <a:t>tivesse </a:t>
            </a:r>
            <a:r>
              <a:rPr lang="pt-BR" dirty="0" smtClean="0"/>
              <a:t>renunciado </a:t>
            </a:r>
            <a:r>
              <a:rPr lang="pt-BR" dirty="0" smtClean="0"/>
              <a:t>a seus deuses</a:t>
            </a:r>
            <a:r>
              <a:rPr lang="pt-BR" dirty="0" smtClean="0"/>
              <a:t>. Nada mostra </a:t>
            </a:r>
            <a:r>
              <a:rPr lang="pt-BR" dirty="0" smtClean="0"/>
              <a:t>uma </a:t>
            </a:r>
            <a:r>
              <a:rPr lang="pt-BR" dirty="0" smtClean="0"/>
              <a:t>real conversão do rei.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35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6.  A Proclamação de Dario (6:25-27)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7.  A Prosperidade de Daniel (6:28)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i="1" dirty="0" smtClean="0"/>
              <a:t>28 </a:t>
            </a:r>
            <a:r>
              <a:rPr lang="pt-BR" i="1" dirty="0"/>
              <a:t>Este Daniel, pois, prosperou no reinado de Dario, e no reinado de Ciro, o persa.</a:t>
            </a:r>
            <a:endParaRPr lang="pt-B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4.  A Persecução de Daniel (6:11-15)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5.  A Proteção de Daniel (6:16-24)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6.  A Proclamação de Dario (6:25-27)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7.  A Prosperidade de Daniel (6:28)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	Daniel continuou </a:t>
            </a:r>
            <a:r>
              <a:rPr lang="pt-BR" dirty="0" smtClean="0"/>
              <a:t>a </a:t>
            </a:r>
            <a:r>
              <a:rPr lang="pt-BR" dirty="0" smtClean="0"/>
              <a:t>prosperar no reino destes dois homens. Desde que eles reinaram no mesmo tempo e que Dario era subordinado </a:t>
            </a:r>
            <a:r>
              <a:rPr lang="pt-BR" dirty="0" smtClean="0"/>
              <a:t>a </a:t>
            </a:r>
            <a:r>
              <a:rPr lang="pt-BR" dirty="0" smtClean="0"/>
              <a:t>Ciro. A </a:t>
            </a:r>
            <a:r>
              <a:rPr lang="pt-BR" dirty="0" smtClean="0"/>
              <a:t>última </a:t>
            </a:r>
            <a:r>
              <a:rPr lang="pt-BR" dirty="0" smtClean="0"/>
              <a:t>frase pode ser </a:t>
            </a:r>
            <a:r>
              <a:rPr lang="pt-BR" dirty="0" smtClean="0"/>
              <a:t>traduzida </a:t>
            </a:r>
            <a:r>
              <a:rPr lang="pt-BR" dirty="0" smtClean="0"/>
              <a:t>“no reinado de Dario, mesmo no reinado de Ciro, o persa.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59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56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pPr>
              <a:buNone/>
              <a:tabLst>
                <a:tab pos="712788" algn="l"/>
              </a:tabLst>
            </a:pPr>
            <a:endParaRPr lang="pt-BR" dirty="0"/>
          </a:p>
          <a:p>
            <a:pPr>
              <a:buNone/>
            </a:pPr>
            <a:r>
              <a:rPr lang="pt-BR" dirty="0" smtClean="0"/>
              <a:t>	Quem era este Dario, o novo governador da Babilônia? Os historiadores seculares afirmam desconhecer este personagem. Segundo eles, foram só três os reis persas com este nome: Dario I (522-486), Dario II (423-404) e Dario III (336-330). Desde que a </a:t>
            </a:r>
            <a:r>
              <a:rPr lang="pt-BR" dirty="0" smtClean="0"/>
              <a:t>queda </a:t>
            </a:r>
            <a:r>
              <a:rPr lang="pt-BR" dirty="0" smtClean="0"/>
              <a:t>do Império </a:t>
            </a:r>
            <a:r>
              <a:rPr lang="pt-BR" dirty="0" smtClean="0"/>
              <a:t>Babilônico </a:t>
            </a:r>
            <a:r>
              <a:rPr lang="pt-BR" dirty="0" smtClean="0"/>
              <a:t>aconteceu cerca de 536, nenhum Dario estava no poder.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69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u="sng" dirty="0" smtClean="0"/>
              <a:t>Comentário: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As profecias feitas nos próximos 6 capítulos </a:t>
            </a:r>
            <a:r>
              <a:rPr lang="pt-BR" dirty="0" smtClean="0"/>
              <a:t>tratam de uma </a:t>
            </a:r>
            <a:r>
              <a:rPr lang="pt-BR" dirty="0" smtClean="0"/>
              <a:t>sequencia de acontecimentos dos dias de Daniel até </a:t>
            </a:r>
            <a:r>
              <a:rPr lang="pt-BR" dirty="0" smtClean="0"/>
              <a:t>a vinda do Messias. Das </a:t>
            </a:r>
            <a:r>
              <a:rPr lang="pt-BR" dirty="0" smtClean="0"/>
              <a:t>quatro visões restantes, a primeira visão, </a:t>
            </a:r>
            <a:r>
              <a:rPr lang="pt-BR" dirty="0" smtClean="0"/>
              <a:t>encontrada </a:t>
            </a:r>
            <a:r>
              <a:rPr lang="pt-BR" dirty="0" smtClean="0"/>
              <a:t>neste capítulo 7, é a mais </a:t>
            </a:r>
            <a:r>
              <a:rPr lang="pt-BR" dirty="0" smtClean="0"/>
              <a:t>compreensiva, </a:t>
            </a:r>
            <a:r>
              <a:rPr lang="pt-BR" dirty="0" smtClean="0"/>
              <a:t>tratando o completo curso dos acontecimentos. As </a:t>
            </a:r>
            <a:r>
              <a:rPr lang="pt-BR" dirty="0" smtClean="0"/>
              <a:t>outras </a:t>
            </a:r>
            <a:r>
              <a:rPr lang="pt-BR" dirty="0" smtClean="0"/>
              <a:t>três visões </a:t>
            </a:r>
            <a:r>
              <a:rPr lang="pt-BR" dirty="0" smtClean="0"/>
              <a:t>trata de </a:t>
            </a:r>
            <a:r>
              <a:rPr lang="pt-BR" dirty="0" smtClean="0"/>
              <a:t>períodos ou dá ênfase sobre </a:t>
            </a:r>
            <a:r>
              <a:rPr lang="pt-BR" dirty="0" smtClean="0"/>
              <a:t>certos </a:t>
            </a:r>
            <a:r>
              <a:rPr lang="pt-BR" dirty="0" smtClean="0"/>
              <a:t>aspectos dentro do tempo considerado.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60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u="sng" dirty="0" smtClean="0"/>
              <a:t>Comentário: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Há muito simbolismo usado nestas visões, mas muito do simbolismo é </a:t>
            </a:r>
            <a:r>
              <a:rPr lang="pt-BR" dirty="0" smtClean="0"/>
              <a:t>claro </a:t>
            </a:r>
            <a:r>
              <a:rPr lang="pt-BR" dirty="0" smtClean="0"/>
              <a:t>no próprio contexto, e assim ninguém precisa adivinhar o sentido. As visões tem um cumpri­mento histórico-literal e a mesma deve ser exigida aos acontecimentos </a:t>
            </a:r>
            <a:r>
              <a:rPr lang="pt-BR" dirty="0" smtClean="0"/>
              <a:t>que ainda </a:t>
            </a:r>
            <a:r>
              <a:rPr lang="pt-BR" dirty="0" smtClean="0"/>
              <a:t>hão de ser cumpridos.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61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435280" cy="57947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u="sng" dirty="0" smtClean="0"/>
              <a:t>Comentário: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400050" lvl="1" indent="0">
              <a:buNone/>
            </a:pPr>
            <a:r>
              <a:rPr lang="pt-BR" dirty="0" smtClean="0"/>
              <a:t>A razão para dar </a:t>
            </a:r>
            <a:r>
              <a:rPr lang="pt-BR" dirty="0" smtClean="0"/>
              <a:t>esta </a:t>
            </a:r>
            <a:r>
              <a:rPr lang="pt-BR" dirty="0" smtClean="0"/>
              <a:t>síntese </a:t>
            </a:r>
            <a:r>
              <a:rPr lang="pt-BR" dirty="0" smtClean="0"/>
              <a:t>profética </a:t>
            </a:r>
            <a:r>
              <a:rPr lang="pt-BR" dirty="0" smtClean="0"/>
              <a:t>neste ponto </a:t>
            </a:r>
            <a:r>
              <a:rPr lang="pt-BR" dirty="0" smtClean="0"/>
              <a:t>da </a:t>
            </a:r>
            <a:r>
              <a:rPr lang="pt-BR" dirty="0" smtClean="0"/>
              <a:t>história é provavelmente o seguinte. Quando o povo de Deus foi levado </a:t>
            </a:r>
            <a:r>
              <a:rPr lang="pt-BR" dirty="0" smtClean="0"/>
              <a:t>cativo </a:t>
            </a:r>
            <a:r>
              <a:rPr lang="pt-BR" dirty="0" smtClean="0"/>
              <a:t>para </a:t>
            </a:r>
            <a:r>
              <a:rPr lang="pt-BR" dirty="0" smtClean="0"/>
              <a:t>Babilônia, </a:t>
            </a:r>
            <a:r>
              <a:rPr lang="pt-BR" dirty="0" smtClean="0"/>
              <a:t>pareceu, do ponto de visto humano, que Deus tinha terminado com eles. Mas Deus não estava terminado e queria seu povo saber </a:t>
            </a:r>
            <a:r>
              <a:rPr lang="pt-BR" dirty="0" smtClean="0"/>
              <a:t>disso</a:t>
            </a:r>
            <a:r>
              <a:rPr lang="pt-BR" dirty="0" smtClean="0"/>
              <a:t>. Israel não somente iria voltar do cativeiro, mas também, no tempo certo, seria visitado pelo Messias que libertaria o povo espiritualmente e fisicamente para o fazer uma grande e importante nação.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62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Há três pontos de vista sobre a solução deste enigma entre os estudiosos: 1) Dario era Ciro mesmo, mas com um nome diferente, 2) Dario era o filho de Dario, </a:t>
            </a:r>
            <a:r>
              <a:rPr lang="pt-BR" dirty="0" err="1" smtClean="0"/>
              <a:t>Cambyses</a:t>
            </a:r>
            <a:r>
              <a:rPr lang="pt-BR" dirty="0" smtClean="0"/>
              <a:t>, que serviu debaixo seu pai como governador sobre Babilônia e mais tarde imperador do Império Medo </a:t>
            </a:r>
            <a:r>
              <a:rPr lang="pt-BR" dirty="0" smtClean="0"/>
              <a:t>Persa, </a:t>
            </a:r>
            <a:r>
              <a:rPr lang="pt-BR" dirty="0" smtClean="0"/>
              <a:t>e 3) Dario era </a:t>
            </a:r>
            <a:r>
              <a:rPr lang="pt-BR" dirty="0" err="1" smtClean="0"/>
              <a:t>Gubaru</a:t>
            </a:r>
            <a:r>
              <a:rPr lang="pt-BR" dirty="0" smtClean="0"/>
              <a:t> que foi apontado como governador sobre Babilônia quando a cidade foi </a:t>
            </a:r>
            <a:r>
              <a:rPr lang="pt-BR" dirty="0" smtClean="0"/>
              <a:t>tomada. Destas </a:t>
            </a:r>
            <a:r>
              <a:rPr lang="pt-BR" dirty="0" smtClean="0"/>
              <a:t>três possibilidades, </a:t>
            </a:r>
            <a:r>
              <a:rPr lang="pt-BR" dirty="0" smtClean="0"/>
              <a:t>a última é a melhor</a:t>
            </a:r>
            <a:r>
              <a:rPr lang="pt-BR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Heródoto, o historiador (185-188) registra que Belsazar era filho de </a:t>
            </a:r>
            <a:r>
              <a:rPr lang="pt-BR" dirty="0" err="1" smtClean="0"/>
              <a:t>Nabonido</a:t>
            </a:r>
            <a:r>
              <a:rPr lang="pt-BR" dirty="0" smtClean="0"/>
              <a:t>. As inscrições recentes encontradas, declaram que o exército persa, sob </a:t>
            </a:r>
            <a:r>
              <a:rPr lang="pt-BR" dirty="0" err="1" smtClean="0"/>
              <a:t>Gobrias</a:t>
            </a:r>
            <a:r>
              <a:rPr lang="pt-BR" dirty="0" smtClean="0"/>
              <a:t>, tomou Babilônia sem luta; que foi morto o filho do rei; e que Ciro entrou mais tarde. Pensa-se que Dario foi o </a:t>
            </a:r>
            <a:r>
              <a:rPr lang="pt-BR" dirty="0" err="1" smtClean="0"/>
              <a:t>Gobrias</a:t>
            </a:r>
            <a:r>
              <a:rPr lang="pt-BR" dirty="0" smtClean="0"/>
              <a:t>, referido nas placas babilônicas, ou, como diz </a:t>
            </a:r>
            <a:r>
              <a:rPr lang="pt-BR" dirty="0" err="1" smtClean="0"/>
              <a:t>Joséfo</a:t>
            </a:r>
            <a:r>
              <a:rPr lang="pt-BR" dirty="0" smtClean="0"/>
              <a:t>, </a:t>
            </a:r>
            <a:r>
              <a:rPr lang="pt-BR" dirty="0" err="1" smtClean="0"/>
              <a:t>Ciaxares</a:t>
            </a:r>
            <a:r>
              <a:rPr lang="pt-BR" dirty="0" smtClean="0"/>
              <a:t>, medo, sogro de Ciro. Na realidade tinha dois homens chamado </a:t>
            </a:r>
            <a:r>
              <a:rPr lang="pt-BR" dirty="0" err="1" smtClean="0"/>
              <a:t>Gobrias</a:t>
            </a:r>
            <a:r>
              <a:rPr lang="pt-BR" dirty="0" smtClean="0"/>
              <a:t>. Um era </a:t>
            </a:r>
            <a:r>
              <a:rPr lang="pt-BR" dirty="0" err="1" smtClean="0"/>
              <a:t>Ugbaru</a:t>
            </a:r>
            <a:r>
              <a:rPr lang="pt-BR" dirty="0" smtClean="0"/>
              <a:t> que capturou a cidade, mas morreu três semanas depois. O outro era </a:t>
            </a:r>
            <a:r>
              <a:rPr lang="pt-BR" dirty="0" err="1" smtClean="0"/>
              <a:t>Gubaru</a:t>
            </a:r>
            <a:r>
              <a:rPr lang="pt-BR" dirty="0" smtClean="0"/>
              <a:t> que foi feito governador de Babilônia </a:t>
            </a:r>
            <a:r>
              <a:rPr lang="pt-BR" dirty="0" smtClean="0"/>
              <a:t>por </a:t>
            </a:r>
            <a:r>
              <a:rPr lang="pt-BR" dirty="0" smtClean="0"/>
              <a:t>14 anos (539-525 a.C.).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8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5794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	E. A Cova de Leões de Dario (6)</a:t>
            </a:r>
          </a:p>
          <a:p>
            <a:pPr>
              <a:buNone/>
              <a:tabLst>
                <a:tab pos="712788" algn="l"/>
              </a:tabLst>
            </a:pPr>
            <a:r>
              <a:rPr lang="pt-BR" dirty="0" smtClean="0"/>
              <a:t>		1.  A Posição de Daniel (6:1-3)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A Bíblia indica também que isso é o certo. </a:t>
            </a:r>
            <a:r>
              <a:rPr lang="pt-BR" dirty="0" smtClean="0"/>
              <a:t>Considere estas três </a:t>
            </a:r>
            <a:r>
              <a:rPr lang="pt-BR" dirty="0" smtClean="0"/>
              <a:t>coisas: Primeiro, tanto em Daniel 5:31, como em Daniel 11:1 esse novo governador é chamado "</a:t>
            </a:r>
            <a:r>
              <a:rPr lang="pt-BR" i="1" dirty="0" smtClean="0"/>
              <a:t>Dario, o medo</a:t>
            </a:r>
            <a:r>
              <a:rPr lang="pt-BR" dirty="0" smtClean="0"/>
              <a:t>". Ele não era persa. Ele não é men­cionado como sendo rei da Pérsia. Segundo, em Daniel 9:1 fala que Dario "</a:t>
            </a:r>
            <a:r>
              <a:rPr lang="pt-BR" i="1" dirty="0" smtClean="0"/>
              <a:t>foi constituído rei sobre o reino dos caldeus</a:t>
            </a:r>
            <a:r>
              <a:rPr lang="pt-BR" dirty="0" smtClean="0"/>
              <a:t>". Depois da queda de Babilônia, ela tornou-se </a:t>
            </a:r>
            <a:r>
              <a:rPr lang="pt-BR" dirty="0" smtClean="0"/>
              <a:t>uma </a:t>
            </a:r>
            <a:r>
              <a:rPr lang="pt-BR" dirty="0" smtClean="0"/>
              <a:t>província do Império Persa. A expressão "</a:t>
            </a:r>
            <a:r>
              <a:rPr lang="pt-BR" i="1" dirty="0" smtClean="0"/>
              <a:t>foi constituído</a:t>
            </a:r>
            <a:r>
              <a:rPr lang="pt-BR" dirty="0" smtClean="0"/>
              <a:t>" indica que havia uma autoridade superior a ele, que o constituiu e </a:t>
            </a:r>
            <a:r>
              <a:rPr lang="pt-BR" dirty="0" smtClean="0"/>
              <a:t>o colocou </a:t>
            </a:r>
            <a:r>
              <a:rPr lang="pt-BR" dirty="0" smtClean="0"/>
              <a:t>no cargo de rei.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BFF-FD5B-457B-8B99-B3BC5F2C8C8C}" type="slidenum">
              <a:rPr lang="pt-BR" smtClean="0">
                <a:solidFill>
                  <a:prstClr val="white"/>
                </a:solidFill>
              </a:rPr>
              <a:pPr/>
              <a:t>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Daniel – Capítulo 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440</Words>
  <Application>Microsoft Office PowerPoint</Application>
  <PresentationFormat>Apresentação na tela (4:3)</PresentationFormat>
  <Paragraphs>490</Paragraphs>
  <Slides>62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4" baseType="lpstr">
      <vt:lpstr>1_Office Theme</vt:lpstr>
      <vt:lpstr>Documento</vt:lpstr>
      <vt:lpstr>Apresentação do PowerPoint</vt:lpstr>
      <vt:lpstr>Apresentação do PowerPoint</vt:lpstr>
      <vt:lpstr>Apresentação do PowerPoint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  <vt:lpstr>Daniel – Capítulo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User</cp:lastModifiedBy>
  <cp:revision>25</cp:revision>
  <dcterms:created xsi:type="dcterms:W3CDTF">2014-01-20T17:26:25Z</dcterms:created>
  <dcterms:modified xsi:type="dcterms:W3CDTF">2020-03-19T14:05:05Z</dcterms:modified>
</cp:coreProperties>
</file>